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10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Randvoorwaarden: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27272"/>
              <a:buFont typeface="Arial"/>
              <a:buChar char="●"/>
            </a:pPr>
            <a:r>
              <a:rPr lang="en">
                <a:solidFill>
                  <a:schemeClr val="dk1"/>
                </a:solidFill>
              </a:rPr>
              <a:t>Idee is om het te testen systeem zo min mogelijk aan te passen;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27272"/>
              <a:buFont typeface="Arial"/>
              <a:buChar char="●"/>
            </a:pPr>
            <a:r>
              <a:rPr lang="en"/>
              <a:t>Configuratie van Testsuite moet bekend zijn binnen DVM-Systeem;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27272"/>
              <a:buFont typeface="Arial"/>
              <a:buChar char="●"/>
            </a:pPr>
            <a:r>
              <a:rPr lang="en"/>
              <a:t>DVM-Systeem bepaald door configuratie welke services beschikbaar zijn voor testen.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r>
              <a:rPr lang="en"/>
              <a:t>Testsuite heeft initiatief. Omdat het een client is kunnen de testen automatisch worden uitgevoerd.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Network Management Systeem heeft initiatief. Testen kunnen niet automatisch worden uitgevoerd.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Lijkt me geweldig om een keer te proberen in de DVM-Exchange test omgeving (teststraat) zoals die is ingericht in het testcentrum van CIVVV in Delft.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Twee testen uitvoeren om een beeld te krijgen. 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r>
              <a:rPr lang="en"/>
              <a:t>Ondertussen door de directory structuur en files heen gaan.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Zip file via Connekt beschikbaar stellen ?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>
              <a:spcBef>
                <a:spcPts val="0"/>
              </a:spcBef>
              <a:buNone/>
            </a:pPr>
            <a:r>
              <a:rPr lang="en"/>
              <a:t>Welke GitHub Organisatie aanmaken en welke users toekennen ?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Softwareontwikkeling dicht bij de techniek.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r>
              <a:rPr lang="en"/>
              <a:t>Een onafhankelijk en vrij toegankelijk systeem. 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27272"/>
              <a:buFont typeface="Arial"/>
              <a:buChar char="●"/>
            </a:pPr>
            <a:r>
              <a:rPr lang="en"/>
              <a:t>Code is Open source kan in de cloud op GitHub meerdere contributors op een gecontroleerde manier ontwikkelen. 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27272"/>
              <a:buFont typeface="Arial"/>
              <a:buChar char="●"/>
            </a:pPr>
            <a:r>
              <a:rPr lang="en"/>
              <a:t>Release in de vorm van een zip file bijvoorbeeld via Connekt site beschikbaar stellen.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r>
              <a:rPr lang="en"/>
              <a:t>Gedragen door bestuur van DVM-Exchange en Beter Benutten.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Het gaat om het uitwisselen van berichten en niet om het verwerken van de informatie uit die berichten. 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Het is wel interessant om te kijken wat er gebeurt met bijvoorbeeld een ConfiguratieUpdate van het DVM systeem waarbij een service wordt verwijderd, maar dat is nu out of scope.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Twee asynchrone HTTP SOAP communicatie kanalen.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Client neem initiatief. 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Volgorde is een illusie.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Onderscheid maken tussen protocol en applicatie niveau.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27272"/>
              <a:buFont typeface="Arial"/>
              <a:buChar char="●"/>
            </a:pPr>
            <a:r>
              <a:rPr lang="en"/>
              <a:t>Acknowledgement is op protocol niveau, niet inhoudelijk. </a:t>
            </a:r>
          </a:p>
          <a:p>
            <a:pPr marL="457200" lvl="0" indent="-317500">
              <a:spcBef>
                <a:spcPts val="0"/>
              </a:spcBef>
              <a:buClr>
                <a:srgbClr val="000000"/>
              </a:buClr>
              <a:buSzPct val="127272"/>
              <a:buFont typeface="Arial"/>
              <a:buChar char="●"/>
            </a:pPr>
            <a:r>
              <a:rPr lang="en"/>
              <a:t>ServiceResponse is inhoudelijk op applicatie niveau.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Verkeerde service referentie in StartService resulteert in een ACCEPTED Acknowledgement en een REJECTED ServiceResponse.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In de praktijk zijn: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27272"/>
              <a:buFont typeface="Arial"/>
              <a:buChar char="●"/>
            </a:pPr>
            <a:r>
              <a:rPr lang="en"/>
              <a:t>niet alle soorten services geimplementeerd;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27272"/>
              <a:buFont typeface="Arial"/>
              <a:buChar char="●"/>
            </a:pPr>
            <a:r>
              <a:rPr lang="en"/>
              <a:t>niet alle services beschikbaar voor de test of</a:t>
            </a:r>
          </a:p>
          <a:p>
            <a:pPr marL="457200" lvl="0" indent="-317500" rtl="0">
              <a:spcBef>
                <a:spcPts val="0"/>
              </a:spcBef>
              <a:buClr>
                <a:srgbClr val="000000"/>
              </a:buClr>
              <a:buSzPct val="127272"/>
              <a:buFont typeface="Arial"/>
              <a:buChar char="●"/>
            </a:pPr>
            <a:r>
              <a:rPr lang="en"/>
              <a:t>er services die worden beinvloed door een andere bron.</a:t>
            </a:r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r>
              <a:rPr lang="en"/>
              <a:t>Focus op een vooraf te bepalen service. 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Testen zo mogelijk herhalen voor andere soorten.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pPr>
                <a:spcBef>
                  <a:spcPts val="0"/>
                </a:spcBef>
                <a:buNone/>
              </a:pPr>
              <a:t>‹nr.›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pPr>
                <a:spcBef>
                  <a:spcPts val="0"/>
                </a:spcBef>
                <a:buNone/>
              </a:pPr>
              <a:t>‹nr.›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pPr>
                <a:spcBef>
                  <a:spcPts val="0"/>
                </a:spcBef>
                <a:buNone/>
              </a:pPr>
              <a:t>‹nr.›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pPr>
                <a:spcBef>
                  <a:spcPts val="0"/>
                </a:spcBef>
                <a:buNone/>
              </a:pPr>
              <a:t>‹nr.›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pPr>
                <a:spcBef>
                  <a:spcPts val="0"/>
                </a:spcBef>
                <a:buNone/>
              </a:pPr>
              <a:t>‹nr.›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pPr>
                <a:spcBef>
                  <a:spcPts val="0"/>
                </a:spcBef>
                <a:buNone/>
              </a:pPr>
              <a:t>‹nr.›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pPr>
                <a:spcBef>
                  <a:spcPts val="0"/>
                </a:spcBef>
                <a:buNone/>
              </a:pPr>
              <a:t>‹nr.›</a:t>
            </a:fld>
            <a:endParaRPr lang="e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DVM-Exchange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Testsuite</a:t>
            </a:r>
          </a:p>
        </p:txBody>
      </p:sp>
      <p:sp>
        <p:nvSpPr>
          <p:cNvPr id="32" name="Shape 32"/>
          <p:cNvSpPr txBox="1"/>
          <p:nvPr/>
        </p:nvSpPr>
        <p:spPr>
          <a:xfrm>
            <a:off x="2005200" y="3624800"/>
            <a:ext cx="5133599" cy="598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800"/>
              <a:t>Gebruikersgroep DVM-Exchange Jeroen Konermann (Vialis) </a:t>
            </a:r>
            <a:r>
              <a:rPr lang="en" sz="800">
                <a:solidFill>
                  <a:schemeClr val="dk1"/>
                </a:solidFill>
              </a:rPr>
              <a:t>17 april 2015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Test DVMX-Server</a:t>
            </a:r>
          </a:p>
        </p:txBody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421550" y="1146675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400"/>
              <a:t>Testsuite: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id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url = http://host:port/path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alive timeout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maximum time difference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objectId of service used for the tests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rtl="0">
              <a:spcBef>
                <a:spcPts val="0"/>
              </a:spcBef>
              <a:buNone/>
            </a:pPr>
            <a:r>
              <a:rPr lang="en" sz="1400"/>
              <a:t>Testen: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Algemeen</a:t>
            </a:r>
          </a:p>
          <a:p>
            <a:pPr marL="457200" lvl="0" indent="-3175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Service (Specific, Traffic, Information of Rerouting)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400"/>
              <a:t>DVM-Systeem: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id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url = http://host:port/path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alive timeout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maximum time difference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objectId’s of service(s) which may be used for the tests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lvl="0" rtl="0">
              <a:spcBef>
                <a:spcPts val="0"/>
              </a:spcBef>
              <a:buNone/>
            </a:pPr>
            <a:endParaRPr sz="1400"/>
          </a:p>
          <a:p>
            <a:pPr lvl="0" rtl="0">
              <a:spcBef>
                <a:spcPts val="0"/>
              </a:spcBef>
              <a:buNone/>
            </a:pPr>
            <a:endParaRPr sz="1400"/>
          </a:p>
          <a:p>
            <a:pPr lvl="0">
              <a:spcBef>
                <a:spcPts val="0"/>
              </a:spcBef>
              <a:buNone/>
            </a:pPr>
            <a:endParaRPr sz="1400"/>
          </a:p>
        </p:txBody>
      </p:sp>
      <p:pic>
        <p:nvPicPr>
          <p:cNvPr id="118" name="Shape 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4537" y="248912"/>
            <a:ext cx="2562225" cy="77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Referentie-Server</a:t>
            </a:r>
          </a:p>
        </p:txBody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Hulpmiddel voor uitvoeren en controleren van testen tijdens ontwikkeling van de testsuite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Gedrag zoals beschreven in de test cases is geimplementeerd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Specific-, Traffic-, Information- en Rerouting services worden ondersteund</a:t>
            </a:r>
          </a:p>
          <a:p>
            <a:pPr marL="457200" lvl="0" indent="-3175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In testsuite opgenomen als testcase met een teststep</a:t>
            </a:r>
          </a:p>
        </p:txBody>
      </p:sp>
      <p:pic>
        <p:nvPicPr>
          <p:cNvPr id="125" name="Shape 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4537" y="248900"/>
            <a:ext cx="2562225" cy="77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Test DVMX-Client</a:t>
            </a:r>
          </a:p>
        </p:txBody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400"/>
              <a:t>Network Management Systeem: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id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url = http://host:port/path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alive timeout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maximum time difference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objectId of service used for the tests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lvl="0" rtl="0">
              <a:spcBef>
                <a:spcPts val="0"/>
              </a:spcBef>
              <a:buNone/>
            </a:pPr>
            <a:r>
              <a:rPr lang="en" sz="1400"/>
              <a:t>Opmerking: Client neemt initiatief. Juiste ClientRequest op het juiste moment ?</a:t>
            </a:r>
          </a:p>
        </p:txBody>
      </p:sp>
      <p:sp>
        <p:nvSpPr>
          <p:cNvPr id="132" name="Shape 132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400"/>
              <a:t>Testsuite: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id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url = http://host:port/path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alive timeout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maximum time difference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objectId’s of service(s) which may be used for the tests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rtl="0">
              <a:spcBef>
                <a:spcPts val="0"/>
              </a:spcBef>
              <a:buNone/>
            </a:pPr>
            <a:r>
              <a:rPr lang="en" sz="1400"/>
              <a:t>Testen: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Algemeen</a:t>
            </a:r>
          </a:p>
          <a:p>
            <a:pPr marL="457200" lvl="0" indent="-3175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Service</a:t>
            </a:r>
          </a:p>
        </p:txBody>
      </p:sp>
      <p:pic>
        <p:nvPicPr>
          <p:cNvPr id="133" name="Shape 1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4562" y="248912"/>
            <a:ext cx="2562225" cy="77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Referentie-Client</a:t>
            </a:r>
          </a:p>
        </p:txBody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Hulpmiddel voor uitvoeren en controleren van testen tijdens ontwikkeling van de testsuite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Gedrag zoals beschreven in de test cases is geimplementeerd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Specific-, Traffic-, Information- en Rerouting services worden ondersteund</a:t>
            </a:r>
          </a:p>
          <a:p>
            <a:pPr marL="457200" lvl="0" indent="-3175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In testsuite opgenomen als testcase met een teststep</a:t>
            </a:r>
          </a:p>
        </p:txBody>
      </p:sp>
      <p:pic>
        <p:nvPicPr>
          <p:cNvPr id="140" name="Shape 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4562" y="248912"/>
            <a:ext cx="2562225" cy="77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1400"/>
              <a:t>Test Netwerk Management Systeem:</a:t>
            </a:r>
          </a:p>
        </p:txBody>
      </p:sp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Test combinatie</a:t>
            </a:r>
          </a:p>
        </p:txBody>
      </p:sp>
      <p:pic>
        <p:nvPicPr>
          <p:cNvPr id="147" name="Shape 1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1587" y="2879375"/>
            <a:ext cx="2562225" cy="77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Shape 1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40187" y="2879387"/>
            <a:ext cx="2562225" cy="77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Shape 1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24562" y="248900"/>
            <a:ext cx="2562225" cy="77152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Shape 150"/>
          <p:cNvSpPr/>
          <p:nvPr/>
        </p:nvSpPr>
        <p:spPr>
          <a:xfrm>
            <a:off x="2865300" y="2055900"/>
            <a:ext cx="3422399" cy="2014200"/>
          </a:xfrm>
          <a:prstGeom prst="rect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 txBox="1"/>
          <p:nvPr/>
        </p:nvSpPr>
        <p:spPr>
          <a:xfrm>
            <a:off x="3181800" y="2216325"/>
            <a:ext cx="2789399" cy="5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/>
              <a:t>Network Management Systeem (NMS)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Demonstratie</a:t>
            </a:r>
          </a:p>
        </p:txBody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 sz="1400" dirty="0"/>
          </a:p>
          <a:p>
            <a:pPr rtl="0">
              <a:spcBef>
                <a:spcPts val="0"/>
              </a:spcBef>
              <a:buNone/>
            </a:pPr>
            <a:endParaRPr sz="1400" dirty="0"/>
          </a:p>
          <a:p>
            <a:pPr rtl="0">
              <a:spcBef>
                <a:spcPts val="0"/>
              </a:spcBef>
              <a:buNone/>
            </a:pPr>
            <a:endParaRPr sz="1400" dirty="0"/>
          </a:p>
          <a:p>
            <a:pPr rtl="0">
              <a:spcBef>
                <a:spcPts val="0"/>
              </a:spcBef>
              <a:buNone/>
            </a:pPr>
            <a:endParaRPr lang="en" sz="1400" dirty="0" smtClean="0"/>
          </a:p>
          <a:p>
            <a:pPr rtl="0">
              <a:spcBef>
                <a:spcPts val="0"/>
              </a:spcBef>
              <a:buNone/>
            </a:pPr>
            <a:r>
              <a:rPr lang="en" sz="1400" dirty="0" smtClean="0"/>
              <a:t>3.1.11 </a:t>
            </a:r>
            <a:r>
              <a:rPr lang="en" sz="1400" dirty="0"/>
              <a:t>Error handling: Failure acknowledgement for ConfigurationUpdate</a:t>
            </a:r>
          </a:p>
          <a:p>
            <a:pPr rtl="0">
              <a:spcBef>
                <a:spcPts val="0"/>
              </a:spcBef>
              <a:buNone/>
            </a:pPr>
            <a:endParaRPr sz="1400" dirty="0"/>
          </a:p>
          <a:p>
            <a:pPr rtl="0">
              <a:spcBef>
                <a:spcPts val="0"/>
              </a:spcBef>
              <a:buNone/>
            </a:pPr>
            <a:endParaRPr sz="1400" dirty="0"/>
          </a:p>
          <a:p>
            <a:pPr rtl="0">
              <a:spcBef>
                <a:spcPts val="0"/>
              </a:spcBef>
              <a:buNone/>
            </a:pPr>
            <a:endParaRPr sz="1400" dirty="0"/>
          </a:p>
          <a:p>
            <a:pPr rtl="0">
              <a:spcBef>
                <a:spcPts val="0"/>
              </a:spcBef>
              <a:buNone/>
            </a:pPr>
            <a:endParaRPr sz="1400" dirty="0"/>
          </a:p>
          <a:p>
            <a:pPr>
              <a:spcBef>
                <a:spcPts val="0"/>
              </a:spcBef>
              <a:buNone/>
            </a:pPr>
            <a:endParaRPr lang="en" sz="1400" dirty="0" smtClean="0"/>
          </a:p>
          <a:p>
            <a:pPr>
              <a:spcBef>
                <a:spcPts val="0"/>
              </a:spcBef>
              <a:buNone/>
            </a:pPr>
            <a:endParaRPr lang="en" sz="1400" dirty="0" smtClean="0"/>
          </a:p>
          <a:p>
            <a:pPr>
              <a:spcBef>
                <a:spcPts val="0"/>
              </a:spcBef>
              <a:buNone/>
            </a:pPr>
            <a:r>
              <a:rPr lang="en" sz="1400" dirty="0" smtClean="0"/>
              <a:t>4.1.2 </a:t>
            </a:r>
            <a:r>
              <a:rPr lang="en" sz="1400" dirty="0"/>
              <a:t>Error handling: Failure acknowledgement for Opensession</a:t>
            </a:r>
          </a:p>
        </p:txBody>
      </p:sp>
      <p:pic>
        <p:nvPicPr>
          <p:cNvPr id="158" name="Shape 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544" y="1203598"/>
            <a:ext cx="2562225" cy="77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Shape 1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187" y="2677225"/>
            <a:ext cx="2562225" cy="77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Hoe verder ?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Test cases definitief maken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Testsuite beschikbaar stellen en onderhouden</a:t>
            </a:r>
          </a:p>
          <a:p>
            <a:pPr lvl="0">
              <a:spcBef>
                <a:spcPts val="0"/>
              </a:spcBef>
              <a:buNone/>
            </a:pPr>
            <a:endParaRPr sz="140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Onderwerpen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Doelen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Systeemoverzicht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Context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Details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Berichten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Services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Test DVMX-Server (Referentie-Server)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Test DVMX-Client (Referentie-Client)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Test combinatie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Demonstratie</a:t>
            </a:r>
          </a:p>
          <a:p>
            <a:pPr marL="457200" lvl="0" indent="-3175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Hoe verder ?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Doelen</a:t>
            </a:r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Ondersteuning van </a:t>
            </a:r>
            <a:r>
              <a:rPr lang="en" sz="1400" b="1" u="sng"/>
              <a:t>softwareontwikkeling</a:t>
            </a:r>
            <a:r>
              <a:rPr lang="en" sz="1400"/>
              <a:t> voor leveranciers.</a:t>
            </a:r>
            <a:br>
              <a:rPr lang="en" sz="1400"/>
            </a:br>
            <a:r>
              <a:rPr lang="en" sz="800"/>
              <a:t>bron: Presentatie Testsuite DVM-Exchange Gijs Withagen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De DVM-Exchange Test Suite maakt het mogelijk dat alle leveranciers en afnemers van Netwerkmanagement systemen en Dynamisch VerkeersManagement systemen hun producten kunnen testen met </a:t>
            </a:r>
            <a:r>
              <a:rPr lang="en" sz="1400" b="1" u="sng"/>
              <a:t>één onafhankelijk</a:t>
            </a:r>
            <a:r>
              <a:rPr lang="en" sz="1400"/>
              <a:t> en </a:t>
            </a:r>
            <a:r>
              <a:rPr lang="en" sz="1400" b="1" u="sng"/>
              <a:t>vrij toegankelijk</a:t>
            </a:r>
            <a:r>
              <a:rPr lang="en" sz="1400"/>
              <a:t> systeem. De naadloze communicatie van data tussen de producten van verschillende leveranciers kan daardoor worden gewaarborgd.</a:t>
            </a:r>
            <a:br>
              <a:rPr lang="en" sz="1400"/>
            </a:br>
            <a:r>
              <a:rPr lang="en" sz="800"/>
              <a:t>bron: http://www.dvm-exchange.nl/nieuws/dvm-exchange-testsuite-ondersteund-door-beter-benutten/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Het </a:t>
            </a:r>
            <a:r>
              <a:rPr lang="en" sz="1400" b="1" u="sng"/>
              <a:t>bestuur van DVM-Exchange</a:t>
            </a:r>
            <a:r>
              <a:rPr lang="en" sz="1400"/>
              <a:t>, .. onderschrijft het nut en noodzaak van het gebruik van de Test Suite en adviseert daarom deze te gebruiken bij implementaties van DVM-Exchange. </a:t>
            </a:r>
            <a:r>
              <a:rPr lang="en" sz="1400" b="1" u="sng"/>
              <a:t>Beter Benutten</a:t>
            </a:r>
            <a:r>
              <a:rPr lang="en" sz="1400"/>
              <a:t> deelt deze visie en ziet het gebruik van de DVM-Exchange Test Suite bij voorkeur als verplicht onderdeel van het eisenpakket of acceptatie criterium in nieuwe aanbestedingen; gesprekken daarover met RWS zijn inmiddels aangezwengeld.</a:t>
            </a:r>
            <a:br>
              <a:rPr lang="en" sz="1400"/>
            </a:br>
            <a:r>
              <a:rPr lang="en" sz="800"/>
              <a:t>bron: http://www.dvm-exchange.nl/nieuws/dvm-exchange-testsuite-ondersteund-door-beter-benutten/</a:t>
            </a:r>
          </a:p>
          <a:p>
            <a:pPr>
              <a:spcBef>
                <a:spcPts val="0"/>
              </a:spcBef>
              <a:buNone/>
            </a:pPr>
            <a:endParaRPr sz="140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Systeem overzicht</a:t>
            </a:r>
          </a:p>
        </p:txBody>
      </p:sp>
      <p:pic>
        <p:nvPicPr>
          <p:cNvPr id="50" name="Shape 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9675" y="1200150"/>
            <a:ext cx="7364637" cy="3725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Context</a:t>
            </a:r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/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rtl="0">
              <a:spcBef>
                <a:spcPts val="0"/>
              </a:spcBef>
              <a:buNone/>
            </a:pPr>
            <a:r>
              <a:rPr lang="en" sz="1400"/>
              <a:t>C: DVMX-Client</a:t>
            </a:r>
          </a:p>
          <a:p>
            <a:pPr rtl="0">
              <a:spcBef>
                <a:spcPts val="0"/>
              </a:spcBef>
              <a:buNone/>
            </a:pPr>
            <a:r>
              <a:rPr lang="en" sz="1400"/>
              <a:t>S: DVMX-Server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algn="ctr">
              <a:spcBef>
                <a:spcPts val="0"/>
              </a:spcBef>
              <a:buNone/>
            </a:pPr>
            <a:r>
              <a:rPr lang="en" sz="1400"/>
              <a:t>DVM-Exchange is een protocol voor het uitwisselen van berichten.</a:t>
            </a:r>
          </a:p>
        </p:txBody>
      </p:sp>
      <p:pic>
        <p:nvPicPr>
          <p:cNvPr id="58" name="Shape 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1200150"/>
            <a:ext cx="3704010" cy="3725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Shape 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8412" y="1636837"/>
            <a:ext cx="2562225" cy="77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Details</a:t>
            </a:r>
          </a:p>
        </p:txBody>
      </p:sp>
      <p:pic>
        <p:nvPicPr>
          <p:cNvPr id="65" name="Shape 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90875" y="2677225"/>
            <a:ext cx="2562225" cy="77152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Shape 66"/>
          <p:cNvSpPr txBox="1"/>
          <p:nvPr/>
        </p:nvSpPr>
        <p:spPr>
          <a:xfrm>
            <a:off x="1708887" y="2143825"/>
            <a:ext cx="1105800" cy="42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Response</a:t>
            </a:r>
          </a:p>
        </p:txBody>
      </p:sp>
      <p:sp>
        <p:nvSpPr>
          <p:cNvPr id="67" name="Shape 67"/>
          <p:cNvSpPr txBox="1"/>
          <p:nvPr/>
        </p:nvSpPr>
        <p:spPr>
          <a:xfrm>
            <a:off x="6540562" y="2143825"/>
            <a:ext cx="1143299" cy="42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Response</a:t>
            </a:r>
          </a:p>
        </p:txBody>
      </p:sp>
      <p:cxnSp>
        <p:nvCxnSpPr>
          <p:cNvPr id="68" name="Shape 68"/>
          <p:cNvCxnSpPr>
            <a:stCxn id="69" idx="3"/>
            <a:endCxn id="70" idx="1"/>
          </p:cNvCxnSpPr>
          <p:nvPr/>
        </p:nvCxnSpPr>
        <p:spPr>
          <a:xfrm>
            <a:off x="2833437" y="1678100"/>
            <a:ext cx="3707100" cy="0"/>
          </a:xfrm>
          <a:prstGeom prst="straightConnector1">
            <a:avLst/>
          </a:prstGeom>
          <a:noFill/>
          <a:ln w="19050" cap="flat">
            <a:solidFill>
              <a:srgbClr val="000000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71" name="Shape 71"/>
          <p:cNvSpPr txBox="1"/>
          <p:nvPr/>
        </p:nvSpPr>
        <p:spPr>
          <a:xfrm>
            <a:off x="6540562" y="1467650"/>
            <a:ext cx="1143299" cy="42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Request</a:t>
            </a:r>
          </a:p>
        </p:txBody>
      </p:sp>
      <p:sp>
        <p:nvSpPr>
          <p:cNvPr id="69" name="Shape 69"/>
          <p:cNvSpPr txBox="1"/>
          <p:nvPr/>
        </p:nvSpPr>
        <p:spPr>
          <a:xfrm>
            <a:off x="1690137" y="1467650"/>
            <a:ext cx="1143299" cy="42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Request</a:t>
            </a:r>
          </a:p>
        </p:txBody>
      </p:sp>
      <p:sp>
        <p:nvSpPr>
          <p:cNvPr id="72" name="Shape 72"/>
          <p:cNvSpPr txBox="1"/>
          <p:nvPr/>
        </p:nvSpPr>
        <p:spPr>
          <a:xfrm>
            <a:off x="2833450" y="1364600"/>
            <a:ext cx="1056300" cy="31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1000"/>
              <a:t>message</a:t>
            </a:r>
          </a:p>
        </p:txBody>
      </p:sp>
      <p:sp>
        <p:nvSpPr>
          <p:cNvPr id="73" name="Shape 73"/>
          <p:cNvSpPr txBox="1"/>
          <p:nvPr/>
        </p:nvSpPr>
        <p:spPr>
          <a:xfrm>
            <a:off x="5484275" y="2040775"/>
            <a:ext cx="1056300" cy="31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r>
              <a:rPr lang="en" sz="1000"/>
              <a:t>acknowledge</a:t>
            </a:r>
          </a:p>
        </p:txBody>
      </p:sp>
      <p:sp>
        <p:nvSpPr>
          <p:cNvPr id="74" name="Shape 74"/>
          <p:cNvSpPr txBox="1"/>
          <p:nvPr/>
        </p:nvSpPr>
        <p:spPr>
          <a:xfrm>
            <a:off x="4076362" y="1467650"/>
            <a:ext cx="1221299" cy="31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800">
                <a:solidFill>
                  <a:srgbClr val="FF0000"/>
                </a:solidFill>
              </a:rPr>
              <a:t>1: ClientRequest</a:t>
            </a:r>
          </a:p>
        </p:txBody>
      </p:sp>
      <p:sp>
        <p:nvSpPr>
          <p:cNvPr id="75" name="Shape 75"/>
          <p:cNvSpPr txBox="1"/>
          <p:nvPr/>
        </p:nvSpPr>
        <p:spPr>
          <a:xfrm>
            <a:off x="4066975" y="2143825"/>
            <a:ext cx="1221299" cy="31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800">
                <a:solidFill>
                  <a:srgbClr val="FF0000"/>
                </a:solidFill>
              </a:rPr>
              <a:t>2: ServerResponse</a:t>
            </a:r>
          </a:p>
        </p:txBody>
      </p:sp>
      <p:sp>
        <p:nvSpPr>
          <p:cNvPr id="76" name="Shape 76"/>
          <p:cNvSpPr txBox="1"/>
          <p:nvPr/>
        </p:nvSpPr>
        <p:spPr>
          <a:xfrm>
            <a:off x="1143276" y="1781150"/>
            <a:ext cx="1263000" cy="42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HTTP-Client</a:t>
            </a:r>
          </a:p>
        </p:txBody>
      </p:sp>
      <p:sp>
        <p:nvSpPr>
          <p:cNvPr id="77" name="Shape 77"/>
          <p:cNvSpPr txBox="1"/>
          <p:nvPr/>
        </p:nvSpPr>
        <p:spPr>
          <a:xfrm>
            <a:off x="6773321" y="1757775"/>
            <a:ext cx="1438499" cy="42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HTTP-Server</a:t>
            </a:r>
          </a:p>
        </p:txBody>
      </p:sp>
      <p:cxnSp>
        <p:nvCxnSpPr>
          <p:cNvPr id="78" name="Shape 78"/>
          <p:cNvCxnSpPr>
            <a:stCxn id="67" idx="1"/>
            <a:endCxn id="66" idx="3"/>
          </p:cNvCxnSpPr>
          <p:nvPr/>
        </p:nvCxnSpPr>
        <p:spPr>
          <a:xfrm rot="10800000">
            <a:off x="2814562" y="2354275"/>
            <a:ext cx="3726000" cy="0"/>
          </a:xfrm>
          <a:prstGeom prst="straightConnector1">
            <a:avLst/>
          </a:prstGeom>
          <a:noFill/>
          <a:ln w="19050" cap="flat">
            <a:solidFill>
              <a:srgbClr val="000000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79" name="Shape 79"/>
          <p:cNvSpPr txBox="1"/>
          <p:nvPr/>
        </p:nvSpPr>
        <p:spPr>
          <a:xfrm>
            <a:off x="1718300" y="4504950"/>
            <a:ext cx="1105800" cy="42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Response</a:t>
            </a:r>
          </a:p>
        </p:txBody>
      </p:sp>
      <p:sp>
        <p:nvSpPr>
          <p:cNvPr id="80" name="Shape 80"/>
          <p:cNvSpPr txBox="1"/>
          <p:nvPr/>
        </p:nvSpPr>
        <p:spPr>
          <a:xfrm>
            <a:off x="6549950" y="3828775"/>
            <a:ext cx="1143299" cy="42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Request</a:t>
            </a:r>
          </a:p>
        </p:txBody>
      </p:sp>
      <p:sp>
        <p:nvSpPr>
          <p:cNvPr id="81" name="Shape 81"/>
          <p:cNvSpPr txBox="1"/>
          <p:nvPr/>
        </p:nvSpPr>
        <p:spPr>
          <a:xfrm>
            <a:off x="1699550" y="3828775"/>
            <a:ext cx="1143299" cy="42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Request</a:t>
            </a:r>
          </a:p>
        </p:txBody>
      </p:sp>
      <p:sp>
        <p:nvSpPr>
          <p:cNvPr id="82" name="Shape 82"/>
          <p:cNvSpPr txBox="1"/>
          <p:nvPr/>
        </p:nvSpPr>
        <p:spPr>
          <a:xfrm>
            <a:off x="2842875" y="4401900"/>
            <a:ext cx="1056300" cy="31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000"/>
              <a:t>acknowledge</a:t>
            </a:r>
          </a:p>
        </p:txBody>
      </p:sp>
      <p:cxnSp>
        <p:nvCxnSpPr>
          <p:cNvPr id="83" name="Shape 83"/>
          <p:cNvCxnSpPr>
            <a:stCxn id="80" idx="1"/>
            <a:endCxn id="81" idx="3"/>
          </p:cNvCxnSpPr>
          <p:nvPr/>
        </p:nvCxnSpPr>
        <p:spPr>
          <a:xfrm rot="10800000">
            <a:off x="2842850" y="4039225"/>
            <a:ext cx="3707100" cy="0"/>
          </a:xfrm>
          <a:prstGeom prst="straightConnector1">
            <a:avLst/>
          </a:prstGeom>
          <a:noFill/>
          <a:ln w="19050" cap="flat">
            <a:solidFill>
              <a:srgbClr val="000000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84" name="Shape 84"/>
          <p:cNvCxnSpPr>
            <a:stCxn id="79" idx="3"/>
            <a:endCxn id="85" idx="1"/>
          </p:cNvCxnSpPr>
          <p:nvPr/>
        </p:nvCxnSpPr>
        <p:spPr>
          <a:xfrm>
            <a:off x="2824100" y="4715400"/>
            <a:ext cx="3726000" cy="0"/>
          </a:xfrm>
          <a:prstGeom prst="straightConnector1">
            <a:avLst/>
          </a:prstGeom>
          <a:noFill/>
          <a:ln w="19050" cap="flat">
            <a:solidFill>
              <a:srgbClr val="000000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86" name="Shape 86"/>
          <p:cNvSpPr txBox="1"/>
          <p:nvPr/>
        </p:nvSpPr>
        <p:spPr>
          <a:xfrm>
            <a:off x="5493700" y="3725725"/>
            <a:ext cx="1056300" cy="31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r" rtl="0">
              <a:spcBef>
                <a:spcPts val="0"/>
              </a:spcBef>
              <a:buNone/>
            </a:pPr>
            <a:r>
              <a:rPr lang="en" sz="1000"/>
              <a:t>message</a:t>
            </a:r>
          </a:p>
        </p:txBody>
      </p:sp>
      <p:sp>
        <p:nvSpPr>
          <p:cNvPr id="87" name="Shape 87"/>
          <p:cNvSpPr txBox="1"/>
          <p:nvPr/>
        </p:nvSpPr>
        <p:spPr>
          <a:xfrm>
            <a:off x="4085750" y="3828775"/>
            <a:ext cx="1221299" cy="31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800">
                <a:solidFill>
                  <a:srgbClr val="FF0000"/>
                </a:solidFill>
              </a:rPr>
              <a:t>3: ServerRequest</a:t>
            </a:r>
          </a:p>
        </p:txBody>
      </p:sp>
      <p:sp>
        <p:nvSpPr>
          <p:cNvPr id="88" name="Shape 88"/>
          <p:cNvSpPr txBox="1"/>
          <p:nvPr/>
        </p:nvSpPr>
        <p:spPr>
          <a:xfrm>
            <a:off x="4076375" y="4504950"/>
            <a:ext cx="1221299" cy="31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800">
                <a:solidFill>
                  <a:srgbClr val="FF0000"/>
                </a:solidFill>
              </a:rPr>
              <a:t>4: ClientResponse</a:t>
            </a:r>
          </a:p>
        </p:txBody>
      </p:sp>
      <p:sp>
        <p:nvSpPr>
          <p:cNvPr id="89" name="Shape 89"/>
          <p:cNvSpPr txBox="1"/>
          <p:nvPr/>
        </p:nvSpPr>
        <p:spPr>
          <a:xfrm>
            <a:off x="6773326" y="4142275"/>
            <a:ext cx="1263000" cy="42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HTTP-Client</a:t>
            </a:r>
          </a:p>
        </p:txBody>
      </p:sp>
      <p:sp>
        <p:nvSpPr>
          <p:cNvPr id="90" name="Shape 90"/>
          <p:cNvSpPr txBox="1"/>
          <p:nvPr/>
        </p:nvSpPr>
        <p:spPr>
          <a:xfrm>
            <a:off x="1152651" y="4142275"/>
            <a:ext cx="1263000" cy="42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HTTP-Server</a:t>
            </a:r>
          </a:p>
        </p:txBody>
      </p:sp>
      <p:sp>
        <p:nvSpPr>
          <p:cNvPr id="85" name="Shape 85"/>
          <p:cNvSpPr txBox="1"/>
          <p:nvPr/>
        </p:nvSpPr>
        <p:spPr>
          <a:xfrm>
            <a:off x="6549975" y="4504950"/>
            <a:ext cx="1143299" cy="42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/>
              <a:t>Response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Berichten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400"/>
              <a:t>1: ClientRequest: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OpenSession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Subscribe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ServiceStartRequest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ServiceUpdateRequest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ServiceStopRequest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Unsubscribe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CloseSession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rtl="0">
              <a:spcBef>
                <a:spcPts val="0"/>
              </a:spcBef>
              <a:buNone/>
            </a:pPr>
            <a:r>
              <a:rPr lang="en" sz="1400"/>
              <a:t>4: ClientResponse:</a:t>
            </a:r>
          </a:p>
          <a:p>
            <a:pPr marL="457200" lvl="0" indent="-3175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Acknowledgement</a:t>
            </a:r>
          </a:p>
        </p:txBody>
      </p:sp>
      <p:sp>
        <p:nvSpPr>
          <p:cNvPr id="97" name="Shape 97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2: ServerResponse: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Acknowledgement</a:t>
            </a:r>
          </a:p>
          <a:p>
            <a:pPr lvl="0" rtl="0">
              <a:spcBef>
                <a:spcPts val="0"/>
              </a:spcBef>
              <a:buNone/>
            </a:pPr>
            <a:endParaRPr sz="1400"/>
          </a:p>
          <a:p>
            <a:pPr rtl="0">
              <a:spcBef>
                <a:spcPts val="0"/>
              </a:spcBef>
              <a:buNone/>
            </a:pPr>
            <a:r>
              <a:rPr lang="en" sz="1400"/>
              <a:t>3: ServerRequest: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ConfigurationUpdate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StatusUpdate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ServiceResponse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Alive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Acknowledgement</a:t>
            </a:r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400"/>
              <a:t>Op protocol niveau, niet inhoudelijk.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lvl="0" rtl="0">
              <a:spcBef>
                <a:spcPts val="0"/>
              </a:spcBef>
              <a:buNone/>
            </a:pPr>
            <a:r>
              <a:rPr lang="en" sz="1400"/>
              <a:t>Accepted:			-</a:t>
            </a:r>
          </a:p>
          <a:p>
            <a:pPr lvl="0" rtl="0">
              <a:spcBef>
                <a:spcPts val="0"/>
              </a:spcBef>
              <a:buNone/>
            </a:pPr>
            <a:r>
              <a:rPr lang="en" sz="1400"/>
              <a:t>Rejected: 			destinationId, sourceId, no-session, ..</a:t>
            </a:r>
          </a:p>
          <a:p>
            <a:pPr rtl="0">
              <a:spcBef>
                <a:spcPts val="0"/>
              </a:spcBef>
              <a:buNone/>
            </a:pPr>
            <a:r>
              <a:rPr lang="en" sz="1400"/>
              <a:t>Failure:			messageId, timestamp,  session-already-open</a:t>
            </a:r>
          </a:p>
          <a:p>
            <a:pPr lvl="0" rtl="0">
              <a:spcBef>
                <a:spcPts val="0"/>
              </a:spcBef>
              <a:buNone/>
            </a:pPr>
            <a:endParaRPr sz="1400"/>
          </a:p>
          <a:p>
            <a:pPr lvl="0" rtl="0">
              <a:spcBef>
                <a:spcPts val="0"/>
              </a:spcBef>
              <a:buNone/>
            </a:pPr>
            <a:r>
              <a:rPr lang="en" sz="1400"/>
              <a:t>Timeout:			..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rtl="0">
              <a:spcBef>
                <a:spcPts val="0"/>
              </a:spcBef>
              <a:buNone/>
            </a:pPr>
            <a:r>
              <a:rPr lang="en" sz="1400"/>
              <a:t>Na Failure of Timeout sessie opnieuw opbouwen zonder ‘services’ te beinvloeden.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rtl="0">
              <a:spcBef>
                <a:spcPts val="0"/>
              </a:spcBef>
              <a:buNone/>
            </a:pPr>
            <a:r>
              <a:rPr lang="en" sz="1400"/>
              <a:t>Services worden wel gestopt na CloseSession !!!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>
              <a:spcBef>
                <a:spcPts val="0"/>
              </a:spcBef>
              <a:buNone/>
            </a:pPr>
            <a:endParaRPr sz="140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Services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Vier soorten: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Specific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Traffic(speed, flow, capacity)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Information</a:t>
            </a:r>
          </a:p>
          <a:p>
            <a:pPr marL="457200" lvl="0" indent="-3175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eriod"/>
            </a:pPr>
            <a:r>
              <a:rPr lang="en" sz="1400"/>
              <a:t>Rerouting</a:t>
            </a:r>
          </a:p>
        </p:txBody>
      </p:sp>
      <p:sp>
        <p:nvSpPr>
          <p:cNvPr id="110" name="Shape 110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1400"/>
              <a:t>DVMX-Server: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Configuratie (updated / removed)</a:t>
            </a:r>
          </a:p>
          <a:p>
            <a:pPr marL="457200" lvl="0" indent="-31750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Status (update)</a:t>
            </a:r>
          </a:p>
          <a:p>
            <a:pPr rtl="0">
              <a:spcBef>
                <a:spcPts val="0"/>
              </a:spcBef>
              <a:buNone/>
            </a:pPr>
            <a:endParaRPr sz="1400"/>
          </a:p>
          <a:p>
            <a:pPr rtl="0">
              <a:spcBef>
                <a:spcPts val="0"/>
              </a:spcBef>
              <a:buNone/>
            </a:pPr>
            <a:r>
              <a:rPr lang="en" sz="1400"/>
              <a:t>DVMX-Client:</a:t>
            </a:r>
          </a:p>
          <a:p>
            <a:pPr marL="457200" lvl="0" indent="-3175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400"/>
              <a:t>Starten, Updaten (verlengen) en Stoppen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</Words>
  <Application>Microsoft Office PowerPoint</Application>
  <PresentationFormat>Diavoorstelling (16:9)</PresentationFormat>
  <Paragraphs>199</Paragraphs>
  <Slides>16</Slides>
  <Notes>16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17" baseType="lpstr">
      <vt:lpstr>simple-light</vt:lpstr>
      <vt:lpstr>DVM-Exchange</vt:lpstr>
      <vt:lpstr>Onderwerpen</vt:lpstr>
      <vt:lpstr>Doelen</vt:lpstr>
      <vt:lpstr>Systeem overzicht</vt:lpstr>
      <vt:lpstr>Context</vt:lpstr>
      <vt:lpstr>Details</vt:lpstr>
      <vt:lpstr>Berichten</vt:lpstr>
      <vt:lpstr>Acknowledgement</vt:lpstr>
      <vt:lpstr>Services</vt:lpstr>
      <vt:lpstr>Test DVMX-Server</vt:lpstr>
      <vt:lpstr>Referentie-Server</vt:lpstr>
      <vt:lpstr>Test DVMX-Client</vt:lpstr>
      <vt:lpstr>Referentie-Client</vt:lpstr>
      <vt:lpstr>Test combinatie</vt:lpstr>
      <vt:lpstr>Demonstratie</vt:lpstr>
      <vt:lpstr>Hoe verder 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DVM-Exchange</dc:title>
  <cp:lastModifiedBy>Jeroen Konermann</cp:lastModifiedBy>
  <cp:revision>1</cp:revision>
  <dcterms:modified xsi:type="dcterms:W3CDTF">2015-04-16T06:19:50Z</dcterms:modified>
</cp:coreProperties>
</file>