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11"/>
  </p:notesMasterIdLst>
  <p:sldIdLst>
    <p:sldId id="295" r:id="rId5"/>
    <p:sldId id="296" r:id="rId6"/>
    <p:sldId id="298" r:id="rId7"/>
    <p:sldId id="297" r:id="rId8"/>
    <p:sldId id="293" r:id="rId9"/>
    <p:sldId id="294" r:id="rId10"/>
  </p:sldIdLst>
  <p:sldSz cx="10691813" cy="7559675"/>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structie beperkt bewerkbare slides" id="{CBCF3A6C-D656-4876-AEA1-C30CCD1C664B}">
          <p14:sldIdLst/>
        </p14:section>
        <p14:section name="QRC Wegverkeersleider (nieuw)" id="{B5545FAC-8569-40B3-B34C-F3831241CE30}">
          <p14:sldIdLst>
            <p14:sldId id="295"/>
            <p14:sldId id="296"/>
          </p14:sldIdLst>
        </p14:section>
        <p14:section name="QRC Verkeerskundige (nieuw)" id="{E3F9A9C6-77DA-42A0-A6BD-259422E0A1F1}">
          <p14:sldIdLst>
            <p14:sldId id="298"/>
            <p14:sldId id="297"/>
            <p14:sldId id="293"/>
            <p14:sldId id="294"/>
          </p14:sldIdLst>
        </p14:section>
      </p14:sectionLst>
    </p:ext>
    <p:ext uri="{EFAFB233-063F-42B5-8137-9DF3F51BA10A}">
      <p15:sldGuideLst xmlns:p15="http://schemas.microsoft.com/office/powerpoint/2012/main">
        <p15:guide id="1" orient="horz" pos="589" userDrawn="1">
          <p15:clr>
            <a:srgbClr val="A4A3A4"/>
          </p15:clr>
        </p15:guide>
        <p15:guide id="4" pos="6543" userDrawn="1">
          <p15:clr>
            <a:srgbClr val="A4A3A4"/>
          </p15:clr>
        </p15:guide>
        <p15:guide id="5" orient="horz" pos="181" userDrawn="1">
          <p15:clr>
            <a:srgbClr val="A4A3A4"/>
          </p15:clr>
        </p15:guide>
        <p15:guide id="6" orient="horz" pos="4604" userDrawn="1">
          <p15:clr>
            <a:srgbClr val="A4A3A4"/>
          </p15:clr>
        </p15:guide>
        <p15:guide id="7" pos="1576" userDrawn="1">
          <p15:clr>
            <a:srgbClr val="A4A3A4"/>
          </p15:clr>
        </p15:guide>
        <p15:guide id="8" orient="horz" pos="3152" userDrawn="1">
          <p15:clr>
            <a:srgbClr val="A4A3A4"/>
          </p15:clr>
        </p15:guide>
        <p15:guide id="10" orient="horz" pos="3356" userDrawn="1">
          <p15:clr>
            <a:srgbClr val="A4A3A4"/>
          </p15:clr>
        </p15:guide>
        <p15:guide id="11" orient="horz" pos="3651" userDrawn="1">
          <p15:clr>
            <a:srgbClr val="A4A3A4"/>
          </p15:clr>
        </p15:guide>
        <p15:guide id="13" pos="192" userDrawn="1">
          <p15:clr>
            <a:srgbClr val="A4A3A4"/>
          </p15:clr>
        </p15:guide>
        <p15:guide id="14" orient="horz" pos="2404"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38AD230-B52E-1B29-6A01-0FF1DF4BDC5B}" name="Mercedes Emo" initials="ME" userId="S::m.emo@inbrain.nl::33d03df6-493e-4910-a19e-eb4bac8b74f3" providerId="AD"/>
  <p188:author id="{2ACE8350-9B25-210E-F7B9-E4722A49DFB6}" name="eline loogman" initials="el" userId="6b7f73f97f5d6129" providerId="Windows Live"/>
  <p188:author id="{BB2F439E-1CE5-02CE-319A-4C970F1E8B86}" name="Marieke Bijl" initials="MB" userId="S::marieke.bijl@maptm.nl::44d0c291-ee90-4739-9599-e20a49284cc6" providerId="AD"/>
  <p188:author id="{BBFF74A3-D904-B1CD-E47D-D582530F0A19}" name="Maartje Korner" initials="MK" userId="Maartje Korner" providerId="None"/>
  <p188:author id="{010C5DB4-0FFE-E57C-A44D-01C87B84B0F0}" name="Marleen Volman" initials="MV" userId="S::m.volman@inbrain.nl::0668c5eb-b9be-4cb3-89e9-acae89e145c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5A1A"/>
    <a:srgbClr val="E85B19"/>
    <a:srgbClr val="D0E7F3"/>
    <a:srgbClr val="9092A3"/>
    <a:srgbClr val="A4A7B4"/>
    <a:srgbClr val="71758A"/>
    <a:srgbClr val="E95C1A"/>
    <a:srgbClr val="E6E6E6"/>
    <a:srgbClr val="44546A"/>
    <a:srgbClr val="0044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14" autoAdjust="0"/>
    <p:restoredTop sz="96395" autoAdjust="0"/>
  </p:normalViewPr>
  <p:slideViewPr>
    <p:cSldViewPr snapToGrid="0">
      <p:cViewPr varScale="1">
        <p:scale>
          <a:sx n="67" d="100"/>
          <a:sy n="67" d="100"/>
        </p:scale>
        <p:origin x="396" y="56"/>
      </p:cViewPr>
      <p:guideLst>
        <p:guide orient="horz" pos="589"/>
        <p:guide pos="6543"/>
        <p:guide orient="horz" pos="181"/>
        <p:guide orient="horz" pos="4604"/>
        <p:guide pos="1576"/>
        <p:guide orient="horz" pos="3152"/>
        <p:guide orient="horz" pos="3356"/>
        <p:guide orient="horz" pos="3651"/>
        <p:guide pos="192"/>
        <p:guide orient="horz" pos="240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eke Bijl" userId="44d0c291-ee90-4739-9599-e20a49284cc6" providerId="ADAL" clId="{430E9C4F-8325-4151-B04D-70F2233CE494}"/>
    <pc:docChg chg="modSld">
      <pc:chgData name="Marieke Bijl" userId="44d0c291-ee90-4739-9599-e20a49284cc6" providerId="ADAL" clId="{430E9C4F-8325-4151-B04D-70F2233CE494}" dt="2024-02-08T11:05:35.583" v="4"/>
      <pc:docMkLst>
        <pc:docMk/>
      </pc:docMkLst>
      <pc:sldChg chg="modSp mod modCm">
        <pc:chgData name="Marieke Bijl" userId="44d0c291-ee90-4739-9599-e20a49284cc6" providerId="ADAL" clId="{430E9C4F-8325-4151-B04D-70F2233CE494}" dt="2024-02-08T11:04:28.242" v="3"/>
        <pc:sldMkLst>
          <pc:docMk/>
          <pc:sldMk cId="1489280836" sldId="294"/>
        </pc:sldMkLst>
        <pc:spChg chg="mod">
          <ac:chgData name="Marieke Bijl" userId="44d0c291-ee90-4739-9599-e20a49284cc6" providerId="ADAL" clId="{430E9C4F-8325-4151-B04D-70F2233CE494}" dt="2024-02-08T11:04:09.164" v="2" actId="13926"/>
          <ac:spMkLst>
            <pc:docMk/>
            <pc:sldMk cId="1489280836" sldId="294"/>
            <ac:spMk id="41" creationId="{9E467720-47A2-4A06-9299-34113A90838B}"/>
          </ac:spMkLst>
        </pc:spChg>
        <pc:extLst>
          <p:ext xmlns:p="http://schemas.openxmlformats.org/presentationml/2006/main" uri="{D6D511B9-2390-475A-947B-AFAB55BFBCF1}">
            <pc226:cmChg xmlns:pc226="http://schemas.microsoft.com/office/powerpoint/2022/06/main/command" chg="mod">
              <pc226:chgData name="Marieke Bijl" userId="44d0c291-ee90-4739-9599-e20a49284cc6" providerId="ADAL" clId="{430E9C4F-8325-4151-B04D-70F2233CE494}" dt="2024-02-08T11:04:28.242" v="3"/>
              <pc2:cmMkLst xmlns:pc2="http://schemas.microsoft.com/office/powerpoint/2019/9/main/command">
                <pc:docMk/>
                <pc:sldMk cId="1489280836" sldId="294"/>
                <pc2:cmMk id="{9965E2C6-532B-4ADE-B6B4-9FBEBA395A0B}"/>
              </pc2:cmMkLst>
              <pc226:cmRplyChg chg="add">
                <pc226:chgData name="Marieke Bijl" userId="44d0c291-ee90-4739-9599-e20a49284cc6" providerId="ADAL" clId="{430E9C4F-8325-4151-B04D-70F2233CE494}" dt="2024-02-08T11:04:28.242" v="3"/>
                <pc2:cmRplyMkLst xmlns:pc2="http://schemas.microsoft.com/office/powerpoint/2019/9/main/command">
                  <pc:docMk/>
                  <pc:sldMk cId="1489280836" sldId="294"/>
                  <pc2:cmMk id="{9965E2C6-532B-4ADE-B6B4-9FBEBA395A0B}"/>
                  <pc2:cmRplyMk id="{5D15941E-8B8D-46EC-8ABC-EF448F280083}"/>
                </pc2:cmRplyMkLst>
              </pc226:cmRplyChg>
            </pc226:cmChg>
          </p:ext>
        </pc:extLst>
      </pc:sldChg>
      <pc:sldChg chg="addCm">
        <pc:chgData name="Marieke Bijl" userId="44d0c291-ee90-4739-9599-e20a49284cc6" providerId="ADAL" clId="{430E9C4F-8325-4151-B04D-70F2233CE494}" dt="2024-02-08T11:05:35.583" v="4"/>
        <pc:sldMkLst>
          <pc:docMk/>
          <pc:sldMk cId="637817880" sldId="296"/>
        </pc:sldMkLst>
        <pc:extLst>
          <p:ext xmlns:p="http://schemas.openxmlformats.org/presentationml/2006/main" uri="{D6D511B9-2390-475A-947B-AFAB55BFBCF1}">
            <pc226:cmChg xmlns:pc226="http://schemas.microsoft.com/office/powerpoint/2022/06/main/command" chg="add">
              <pc226:chgData name="Marieke Bijl" userId="44d0c291-ee90-4739-9599-e20a49284cc6" providerId="ADAL" clId="{430E9C4F-8325-4151-B04D-70F2233CE494}" dt="2024-02-08T11:05:35.583" v="4"/>
              <pc2:cmMkLst xmlns:pc2="http://schemas.microsoft.com/office/powerpoint/2019/9/main/command">
                <pc:docMk/>
                <pc:sldMk cId="637817880" sldId="296"/>
                <pc2:cmMk id="{39E4D226-81B1-4AB7-94F5-DC8EE78C32EC}"/>
              </pc2:cmMkLst>
            </pc226:cmChg>
          </p:ext>
        </pc:ext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NL"/>
          </a:p>
        </p:txBody>
      </p:sp>
      <p:sp>
        <p:nvSpPr>
          <p:cNvPr id="3" name="Tijdelijke aanduiding voor datum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B2D6A324-A346-4EB2-8F6E-2A21980C6479}" type="datetimeFigureOut">
              <a:rPr lang="en-NL" smtClean="0"/>
              <a:t>04/30/2026</a:t>
            </a:fld>
            <a:endParaRPr lang="en-NL"/>
          </a:p>
        </p:txBody>
      </p:sp>
      <p:sp>
        <p:nvSpPr>
          <p:cNvPr id="4" name="Tijdelijke aanduiding voor dia-afbeelding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en-NL"/>
          </a:p>
        </p:txBody>
      </p:sp>
      <p:sp>
        <p:nvSpPr>
          <p:cNvPr id="5" name="Tijdelijke aanduiding voor notities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NL"/>
          </a:p>
        </p:txBody>
      </p:sp>
      <p:sp>
        <p:nvSpPr>
          <p:cNvPr id="6" name="Tijdelijke aanduiding voor voettekst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en-NL"/>
          </a:p>
        </p:txBody>
      </p:sp>
      <p:sp>
        <p:nvSpPr>
          <p:cNvPr id="7" name="Tijdelijke aanduiding voor dianummer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51CDC281-24C3-41D6-A4D1-8A969B0CF5A2}" type="slidenum">
              <a:rPr lang="en-NL" smtClean="0"/>
              <a:t>‹nr.›</a:t>
            </a:fld>
            <a:endParaRPr lang="en-NL"/>
          </a:p>
        </p:txBody>
      </p:sp>
    </p:spTree>
    <p:extLst>
      <p:ext uri="{BB962C8B-B14F-4D97-AF65-F5344CB8AC3E}">
        <p14:creationId xmlns:p14="http://schemas.microsoft.com/office/powerpoint/2010/main" val="1449046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nl-NL"/>
              <a:t>Klik om stijl te bewerken</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86FDE8E1-8B0A-4D2C-A6E5-9EE225A105F5}" type="datetimeFigureOut">
              <a:rPr lang="en-NL" smtClean="0"/>
              <a:t>04/30/2026</a:t>
            </a:fld>
            <a:endParaRPr lang="en-NL" dirty="0"/>
          </a:p>
        </p:txBody>
      </p:sp>
      <p:sp>
        <p:nvSpPr>
          <p:cNvPr id="5" name="Footer Placeholder 4"/>
          <p:cNvSpPr>
            <a:spLocks noGrp="1"/>
          </p:cNvSpPr>
          <p:nvPr>
            <p:ph type="ftr" sz="quarter" idx="11"/>
          </p:nvPr>
        </p:nvSpPr>
        <p:spPr/>
        <p:txBody>
          <a:bodyPr/>
          <a:lstStyle/>
          <a:p>
            <a:endParaRPr lang="en-NL" dirty="0"/>
          </a:p>
        </p:txBody>
      </p:sp>
      <p:sp>
        <p:nvSpPr>
          <p:cNvPr id="6" name="Slide Number Placeholder 5"/>
          <p:cNvSpPr>
            <a:spLocks noGrp="1"/>
          </p:cNvSpPr>
          <p:nvPr>
            <p:ph type="sldNum" sz="quarter" idx="12"/>
          </p:nvPr>
        </p:nvSpPr>
        <p:spPr/>
        <p:txBody>
          <a:bodyPr/>
          <a:lstStyle/>
          <a:p>
            <a:fld id="{53ABED2E-EBDF-4274-8747-F1137002FC03}" type="slidenum">
              <a:rPr lang="en-NL" smtClean="0"/>
              <a:t>‹nr.›</a:t>
            </a:fld>
            <a:endParaRPr lang="en-NL" dirty="0"/>
          </a:p>
        </p:txBody>
      </p:sp>
    </p:spTree>
    <p:extLst>
      <p:ext uri="{BB962C8B-B14F-4D97-AF65-F5344CB8AC3E}">
        <p14:creationId xmlns:p14="http://schemas.microsoft.com/office/powerpoint/2010/main" val="383918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86FDE8E1-8B0A-4D2C-A6E5-9EE225A105F5}" type="datetimeFigureOut">
              <a:rPr lang="en-NL" smtClean="0"/>
              <a:t>04/30/2026</a:t>
            </a:fld>
            <a:endParaRPr lang="en-NL" dirty="0"/>
          </a:p>
        </p:txBody>
      </p:sp>
      <p:sp>
        <p:nvSpPr>
          <p:cNvPr id="5" name="Footer Placeholder 4"/>
          <p:cNvSpPr>
            <a:spLocks noGrp="1"/>
          </p:cNvSpPr>
          <p:nvPr>
            <p:ph type="ftr" sz="quarter" idx="11"/>
          </p:nvPr>
        </p:nvSpPr>
        <p:spPr/>
        <p:txBody>
          <a:bodyPr/>
          <a:lstStyle/>
          <a:p>
            <a:endParaRPr lang="en-NL" dirty="0"/>
          </a:p>
        </p:txBody>
      </p:sp>
      <p:sp>
        <p:nvSpPr>
          <p:cNvPr id="6" name="Slide Number Placeholder 5"/>
          <p:cNvSpPr>
            <a:spLocks noGrp="1"/>
          </p:cNvSpPr>
          <p:nvPr>
            <p:ph type="sldNum" sz="quarter" idx="12"/>
          </p:nvPr>
        </p:nvSpPr>
        <p:spPr/>
        <p:txBody>
          <a:bodyPr/>
          <a:lstStyle/>
          <a:p>
            <a:fld id="{53ABED2E-EBDF-4274-8747-F1137002FC03}" type="slidenum">
              <a:rPr lang="en-NL" smtClean="0"/>
              <a:t>‹nr.›</a:t>
            </a:fld>
            <a:endParaRPr lang="en-NL" dirty="0"/>
          </a:p>
        </p:txBody>
      </p:sp>
    </p:spTree>
    <p:extLst>
      <p:ext uri="{BB962C8B-B14F-4D97-AF65-F5344CB8AC3E}">
        <p14:creationId xmlns:p14="http://schemas.microsoft.com/office/powerpoint/2010/main" val="3632917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86FDE8E1-8B0A-4D2C-A6E5-9EE225A105F5}" type="datetimeFigureOut">
              <a:rPr lang="en-NL" smtClean="0"/>
              <a:t>04/30/2026</a:t>
            </a:fld>
            <a:endParaRPr lang="en-NL" dirty="0"/>
          </a:p>
        </p:txBody>
      </p:sp>
      <p:sp>
        <p:nvSpPr>
          <p:cNvPr id="5" name="Footer Placeholder 4"/>
          <p:cNvSpPr>
            <a:spLocks noGrp="1"/>
          </p:cNvSpPr>
          <p:nvPr>
            <p:ph type="ftr" sz="quarter" idx="11"/>
          </p:nvPr>
        </p:nvSpPr>
        <p:spPr/>
        <p:txBody>
          <a:bodyPr/>
          <a:lstStyle/>
          <a:p>
            <a:endParaRPr lang="en-NL" dirty="0"/>
          </a:p>
        </p:txBody>
      </p:sp>
      <p:sp>
        <p:nvSpPr>
          <p:cNvPr id="6" name="Slide Number Placeholder 5"/>
          <p:cNvSpPr>
            <a:spLocks noGrp="1"/>
          </p:cNvSpPr>
          <p:nvPr>
            <p:ph type="sldNum" sz="quarter" idx="12"/>
          </p:nvPr>
        </p:nvSpPr>
        <p:spPr/>
        <p:txBody>
          <a:bodyPr/>
          <a:lstStyle/>
          <a:p>
            <a:fld id="{53ABED2E-EBDF-4274-8747-F1137002FC03}" type="slidenum">
              <a:rPr lang="en-NL" smtClean="0"/>
              <a:t>‹nr.›</a:t>
            </a:fld>
            <a:endParaRPr lang="en-NL" dirty="0"/>
          </a:p>
        </p:txBody>
      </p:sp>
    </p:spTree>
    <p:extLst>
      <p:ext uri="{BB962C8B-B14F-4D97-AF65-F5344CB8AC3E}">
        <p14:creationId xmlns:p14="http://schemas.microsoft.com/office/powerpoint/2010/main" val="2394303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86FDE8E1-8B0A-4D2C-A6E5-9EE225A105F5}" type="datetimeFigureOut">
              <a:rPr lang="en-NL" smtClean="0"/>
              <a:t>04/30/2026</a:t>
            </a:fld>
            <a:endParaRPr lang="en-NL" dirty="0"/>
          </a:p>
        </p:txBody>
      </p:sp>
      <p:sp>
        <p:nvSpPr>
          <p:cNvPr id="5" name="Footer Placeholder 4"/>
          <p:cNvSpPr>
            <a:spLocks noGrp="1"/>
          </p:cNvSpPr>
          <p:nvPr>
            <p:ph type="ftr" sz="quarter" idx="11"/>
          </p:nvPr>
        </p:nvSpPr>
        <p:spPr/>
        <p:txBody>
          <a:bodyPr/>
          <a:lstStyle/>
          <a:p>
            <a:endParaRPr lang="en-NL" dirty="0"/>
          </a:p>
        </p:txBody>
      </p:sp>
      <p:sp>
        <p:nvSpPr>
          <p:cNvPr id="6" name="Slide Number Placeholder 5"/>
          <p:cNvSpPr>
            <a:spLocks noGrp="1"/>
          </p:cNvSpPr>
          <p:nvPr>
            <p:ph type="sldNum" sz="quarter" idx="12"/>
          </p:nvPr>
        </p:nvSpPr>
        <p:spPr/>
        <p:txBody>
          <a:bodyPr/>
          <a:lstStyle/>
          <a:p>
            <a:fld id="{53ABED2E-EBDF-4274-8747-F1137002FC03}" type="slidenum">
              <a:rPr lang="en-NL" smtClean="0"/>
              <a:t>‹nr.›</a:t>
            </a:fld>
            <a:endParaRPr lang="en-NL" dirty="0"/>
          </a:p>
        </p:txBody>
      </p:sp>
    </p:spTree>
    <p:extLst>
      <p:ext uri="{BB962C8B-B14F-4D97-AF65-F5344CB8AC3E}">
        <p14:creationId xmlns:p14="http://schemas.microsoft.com/office/powerpoint/2010/main" val="2711013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nl-NL"/>
              <a:t>Klik om stijl te bewerken</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86FDE8E1-8B0A-4D2C-A6E5-9EE225A105F5}" type="datetimeFigureOut">
              <a:rPr lang="en-NL" smtClean="0"/>
              <a:t>04/30/2026</a:t>
            </a:fld>
            <a:endParaRPr lang="en-NL" dirty="0"/>
          </a:p>
        </p:txBody>
      </p:sp>
      <p:sp>
        <p:nvSpPr>
          <p:cNvPr id="5" name="Footer Placeholder 4"/>
          <p:cNvSpPr>
            <a:spLocks noGrp="1"/>
          </p:cNvSpPr>
          <p:nvPr>
            <p:ph type="ftr" sz="quarter" idx="11"/>
          </p:nvPr>
        </p:nvSpPr>
        <p:spPr/>
        <p:txBody>
          <a:bodyPr/>
          <a:lstStyle/>
          <a:p>
            <a:endParaRPr lang="en-NL" dirty="0"/>
          </a:p>
        </p:txBody>
      </p:sp>
      <p:sp>
        <p:nvSpPr>
          <p:cNvPr id="6" name="Slide Number Placeholder 5"/>
          <p:cNvSpPr>
            <a:spLocks noGrp="1"/>
          </p:cNvSpPr>
          <p:nvPr>
            <p:ph type="sldNum" sz="quarter" idx="12"/>
          </p:nvPr>
        </p:nvSpPr>
        <p:spPr/>
        <p:txBody>
          <a:bodyPr/>
          <a:lstStyle/>
          <a:p>
            <a:fld id="{53ABED2E-EBDF-4274-8747-F1137002FC03}" type="slidenum">
              <a:rPr lang="en-NL" smtClean="0"/>
              <a:t>‹nr.›</a:t>
            </a:fld>
            <a:endParaRPr lang="en-NL" dirty="0"/>
          </a:p>
        </p:txBody>
      </p:sp>
    </p:spTree>
    <p:extLst>
      <p:ext uri="{BB962C8B-B14F-4D97-AF65-F5344CB8AC3E}">
        <p14:creationId xmlns:p14="http://schemas.microsoft.com/office/powerpoint/2010/main" val="2709940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86FDE8E1-8B0A-4D2C-A6E5-9EE225A105F5}" type="datetimeFigureOut">
              <a:rPr lang="en-NL" smtClean="0"/>
              <a:t>04/30/2026</a:t>
            </a:fld>
            <a:endParaRPr lang="en-NL" dirty="0"/>
          </a:p>
        </p:txBody>
      </p:sp>
      <p:sp>
        <p:nvSpPr>
          <p:cNvPr id="6" name="Footer Placeholder 5"/>
          <p:cNvSpPr>
            <a:spLocks noGrp="1"/>
          </p:cNvSpPr>
          <p:nvPr>
            <p:ph type="ftr" sz="quarter" idx="11"/>
          </p:nvPr>
        </p:nvSpPr>
        <p:spPr/>
        <p:txBody>
          <a:bodyPr/>
          <a:lstStyle/>
          <a:p>
            <a:endParaRPr lang="en-NL" dirty="0"/>
          </a:p>
        </p:txBody>
      </p:sp>
      <p:sp>
        <p:nvSpPr>
          <p:cNvPr id="7" name="Slide Number Placeholder 6"/>
          <p:cNvSpPr>
            <a:spLocks noGrp="1"/>
          </p:cNvSpPr>
          <p:nvPr>
            <p:ph type="sldNum" sz="quarter" idx="12"/>
          </p:nvPr>
        </p:nvSpPr>
        <p:spPr/>
        <p:txBody>
          <a:bodyPr/>
          <a:lstStyle/>
          <a:p>
            <a:fld id="{53ABED2E-EBDF-4274-8747-F1137002FC03}" type="slidenum">
              <a:rPr lang="en-NL" smtClean="0"/>
              <a:t>‹nr.›</a:t>
            </a:fld>
            <a:endParaRPr lang="en-NL" dirty="0"/>
          </a:p>
        </p:txBody>
      </p:sp>
    </p:spTree>
    <p:extLst>
      <p:ext uri="{BB962C8B-B14F-4D97-AF65-F5344CB8AC3E}">
        <p14:creationId xmlns:p14="http://schemas.microsoft.com/office/powerpoint/2010/main" val="4030579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nl-NL"/>
              <a:t>Klik om stijl te bewerken</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nl-NL"/>
              <a:t>Klikken om de tekststijl van het model te bewerken</a:t>
            </a:r>
          </a:p>
        </p:txBody>
      </p:sp>
      <p:sp>
        <p:nvSpPr>
          <p:cNvPr id="4" name="Content Placeholder 3"/>
          <p:cNvSpPr>
            <a:spLocks noGrp="1"/>
          </p:cNvSpPr>
          <p:nvPr>
            <p:ph sz="half" idx="2"/>
          </p:nvPr>
        </p:nvSpPr>
        <p:spPr>
          <a:xfrm>
            <a:off x="736456" y="2761381"/>
            <a:ext cx="4523137" cy="4061576"/>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nl-NL"/>
              <a:t>Klikken om de tekststijl van het model te bewerken</a:t>
            </a:r>
          </a:p>
        </p:txBody>
      </p:sp>
      <p:sp>
        <p:nvSpPr>
          <p:cNvPr id="6" name="Content Placeholder 5"/>
          <p:cNvSpPr>
            <a:spLocks noGrp="1"/>
          </p:cNvSpPr>
          <p:nvPr>
            <p:ph sz="quarter" idx="4"/>
          </p:nvPr>
        </p:nvSpPr>
        <p:spPr>
          <a:xfrm>
            <a:off x="5412731" y="2761381"/>
            <a:ext cx="4545413" cy="4061576"/>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86FDE8E1-8B0A-4D2C-A6E5-9EE225A105F5}" type="datetimeFigureOut">
              <a:rPr lang="en-NL" smtClean="0"/>
              <a:t>04/30/2026</a:t>
            </a:fld>
            <a:endParaRPr lang="en-NL" dirty="0"/>
          </a:p>
        </p:txBody>
      </p:sp>
      <p:sp>
        <p:nvSpPr>
          <p:cNvPr id="8" name="Footer Placeholder 7"/>
          <p:cNvSpPr>
            <a:spLocks noGrp="1"/>
          </p:cNvSpPr>
          <p:nvPr>
            <p:ph type="ftr" sz="quarter" idx="11"/>
          </p:nvPr>
        </p:nvSpPr>
        <p:spPr/>
        <p:txBody>
          <a:bodyPr/>
          <a:lstStyle/>
          <a:p>
            <a:endParaRPr lang="en-NL" dirty="0"/>
          </a:p>
        </p:txBody>
      </p:sp>
      <p:sp>
        <p:nvSpPr>
          <p:cNvPr id="9" name="Slide Number Placeholder 8"/>
          <p:cNvSpPr>
            <a:spLocks noGrp="1"/>
          </p:cNvSpPr>
          <p:nvPr>
            <p:ph type="sldNum" sz="quarter" idx="12"/>
          </p:nvPr>
        </p:nvSpPr>
        <p:spPr/>
        <p:txBody>
          <a:bodyPr/>
          <a:lstStyle/>
          <a:p>
            <a:fld id="{53ABED2E-EBDF-4274-8747-F1137002FC03}" type="slidenum">
              <a:rPr lang="en-NL" smtClean="0"/>
              <a:t>‹nr.›</a:t>
            </a:fld>
            <a:endParaRPr lang="en-NL" dirty="0"/>
          </a:p>
        </p:txBody>
      </p:sp>
    </p:spTree>
    <p:extLst>
      <p:ext uri="{BB962C8B-B14F-4D97-AF65-F5344CB8AC3E}">
        <p14:creationId xmlns:p14="http://schemas.microsoft.com/office/powerpoint/2010/main" val="4180644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86FDE8E1-8B0A-4D2C-A6E5-9EE225A105F5}" type="datetimeFigureOut">
              <a:rPr lang="en-NL" smtClean="0"/>
              <a:t>04/30/2026</a:t>
            </a:fld>
            <a:endParaRPr lang="en-NL" dirty="0"/>
          </a:p>
        </p:txBody>
      </p:sp>
      <p:sp>
        <p:nvSpPr>
          <p:cNvPr id="4" name="Footer Placeholder 3"/>
          <p:cNvSpPr>
            <a:spLocks noGrp="1"/>
          </p:cNvSpPr>
          <p:nvPr>
            <p:ph type="ftr" sz="quarter" idx="11"/>
          </p:nvPr>
        </p:nvSpPr>
        <p:spPr/>
        <p:txBody>
          <a:bodyPr/>
          <a:lstStyle/>
          <a:p>
            <a:endParaRPr lang="en-NL" dirty="0"/>
          </a:p>
        </p:txBody>
      </p:sp>
      <p:sp>
        <p:nvSpPr>
          <p:cNvPr id="5" name="Slide Number Placeholder 4"/>
          <p:cNvSpPr>
            <a:spLocks noGrp="1"/>
          </p:cNvSpPr>
          <p:nvPr>
            <p:ph type="sldNum" sz="quarter" idx="12"/>
          </p:nvPr>
        </p:nvSpPr>
        <p:spPr/>
        <p:txBody>
          <a:bodyPr/>
          <a:lstStyle/>
          <a:p>
            <a:fld id="{53ABED2E-EBDF-4274-8747-F1137002FC03}" type="slidenum">
              <a:rPr lang="en-NL" smtClean="0"/>
              <a:t>‹nr.›</a:t>
            </a:fld>
            <a:endParaRPr lang="en-NL" dirty="0"/>
          </a:p>
        </p:txBody>
      </p:sp>
    </p:spTree>
    <p:extLst>
      <p:ext uri="{BB962C8B-B14F-4D97-AF65-F5344CB8AC3E}">
        <p14:creationId xmlns:p14="http://schemas.microsoft.com/office/powerpoint/2010/main" val="2209072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FDE8E1-8B0A-4D2C-A6E5-9EE225A105F5}" type="datetimeFigureOut">
              <a:rPr lang="en-NL" smtClean="0"/>
              <a:t>04/30/2026</a:t>
            </a:fld>
            <a:endParaRPr lang="en-NL" dirty="0"/>
          </a:p>
        </p:txBody>
      </p:sp>
      <p:sp>
        <p:nvSpPr>
          <p:cNvPr id="3" name="Footer Placeholder 2"/>
          <p:cNvSpPr>
            <a:spLocks noGrp="1"/>
          </p:cNvSpPr>
          <p:nvPr>
            <p:ph type="ftr" sz="quarter" idx="11"/>
          </p:nvPr>
        </p:nvSpPr>
        <p:spPr/>
        <p:txBody>
          <a:bodyPr/>
          <a:lstStyle/>
          <a:p>
            <a:endParaRPr lang="en-NL" dirty="0"/>
          </a:p>
        </p:txBody>
      </p:sp>
      <p:sp>
        <p:nvSpPr>
          <p:cNvPr id="4" name="Slide Number Placeholder 3"/>
          <p:cNvSpPr>
            <a:spLocks noGrp="1"/>
          </p:cNvSpPr>
          <p:nvPr>
            <p:ph type="sldNum" sz="quarter" idx="12"/>
          </p:nvPr>
        </p:nvSpPr>
        <p:spPr/>
        <p:txBody>
          <a:bodyPr/>
          <a:lstStyle/>
          <a:p>
            <a:fld id="{53ABED2E-EBDF-4274-8747-F1137002FC03}" type="slidenum">
              <a:rPr lang="en-NL" smtClean="0"/>
              <a:t>‹nr.›</a:t>
            </a:fld>
            <a:endParaRPr lang="en-NL" dirty="0"/>
          </a:p>
        </p:txBody>
      </p:sp>
    </p:spTree>
    <p:extLst>
      <p:ext uri="{BB962C8B-B14F-4D97-AF65-F5344CB8AC3E}">
        <p14:creationId xmlns:p14="http://schemas.microsoft.com/office/powerpoint/2010/main" val="1820619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nl-NL"/>
              <a:t>Klik om stijl te bewerken</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86FDE8E1-8B0A-4D2C-A6E5-9EE225A105F5}" type="datetimeFigureOut">
              <a:rPr lang="en-NL" smtClean="0"/>
              <a:t>04/30/2026</a:t>
            </a:fld>
            <a:endParaRPr lang="en-NL" dirty="0"/>
          </a:p>
        </p:txBody>
      </p:sp>
      <p:sp>
        <p:nvSpPr>
          <p:cNvPr id="6" name="Footer Placeholder 5"/>
          <p:cNvSpPr>
            <a:spLocks noGrp="1"/>
          </p:cNvSpPr>
          <p:nvPr>
            <p:ph type="ftr" sz="quarter" idx="11"/>
          </p:nvPr>
        </p:nvSpPr>
        <p:spPr/>
        <p:txBody>
          <a:bodyPr/>
          <a:lstStyle/>
          <a:p>
            <a:endParaRPr lang="en-NL" dirty="0"/>
          </a:p>
        </p:txBody>
      </p:sp>
      <p:sp>
        <p:nvSpPr>
          <p:cNvPr id="7" name="Slide Number Placeholder 6"/>
          <p:cNvSpPr>
            <a:spLocks noGrp="1"/>
          </p:cNvSpPr>
          <p:nvPr>
            <p:ph type="sldNum" sz="quarter" idx="12"/>
          </p:nvPr>
        </p:nvSpPr>
        <p:spPr/>
        <p:txBody>
          <a:bodyPr/>
          <a:lstStyle/>
          <a:p>
            <a:fld id="{53ABED2E-EBDF-4274-8747-F1137002FC03}" type="slidenum">
              <a:rPr lang="en-NL" smtClean="0"/>
              <a:t>‹nr.›</a:t>
            </a:fld>
            <a:endParaRPr lang="en-NL" dirty="0"/>
          </a:p>
        </p:txBody>
      </p:sp>
    </p:spTree>
    <p:extLst>
      <p:ext uri="{BB962C8B-B14F-4D97-AF65-F5344CB8AC3E}">
        <p14:creationId xmlns:p14="http://schemas.microsoft.com/office/powerpoint/2010/main" val="418845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nl-NL"/>
              <a:t>Klik om stijl te bewerken</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nl-NL" dirty="0"/>
              <a:t>Klik op het pictogram als u een afbeelding wilt toevoegen</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86FDE8E1-8B0A-4D2C-A6E5-9EE225A105F5}" type="datetimeFigureOut">
              <a:rPr lang="en-NL" smtClean="0"/>
              <a:t>04/30/2026</a:t>
            </a:fld>
            <a:endParaRPr lang="en-NL" dirty="0"/>
          </a:p>
        </p:txBody>
      </p:sp>
      <p:sp>
        <p:nvSpPr>
          <p:cNvPr id="6" name="Footer Placeholder 5"/>
          <p:cNvSpPr>
            <a:spLocks noGrp="1"/>
          </p:cNvSpPr>
          <p:nvPr>
            <p:ph type="ftr" sz="quarter" idx="11"/>
          </p:nvPr>
        </p:nvSpPr>
        <p:spPr/>
        <p:txBody>
          <a:bodyPr/>
          <a:lstStyle/>
          <a:p>
            <a:endParaRPr lang="en-NL" dirty="0"/>
          </a:p>
        </p:txBody>
      </p:sp>
      <p:sp>
        <p:nvSpPr>
          <p:cNvPr id="7" name="Slide Number Placeholder 6"/>
          <p:cNvSpPr>
            <a:spLocks noGrp="1"/>
          </p:cNvSpPr>
          <p:nvPr>
            <p:ph type="sldNum" sz="quarter" idx="12"/>
          </p:nvPr>
        </p:nvSpPr>
        <p:spPr/>
        <p:txBody>
          <a:bodyPr/>
          <a:lstStyle/>
          <a:p>
            <a:fld id="{53ABED2E-EBDF-4274-8747-F1137002FC03}" type="slidenum">
              <a:rPr lang="en-NL" smtClean="0"/>
              <a:t>‹nr.›</a:t>
            </a:fld>
            <a:endParaRPr lang="en-NL" dirty="0"/>
          </a:p>
        </p:txBody>
      </p:sp>
    </p:spTree>
    <p:extLst>
      <p:ext uri="{BB962C8B-B14F-4D97-AF65-F5344CB8AC3E}">
        <p14:creationId xmlns:p14="http://schemas.microsoft.com/office/powerpoint/2010/main" val="4152279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86FDE8E1-8B0A-4D2C-A6E5-9EE225A105F5}" type="datetimeFigureOut">
              <a:rPr lang="en-NL" smtClean="0"/>
              <a:t>04/30/2026</a:t>
            </a:fld>
            <a:endParaRPr lang="en-NL" dirty="0"/>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en-NL" dirty="0"/>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53ABED2E-EBDF-4274-8747-F1137002FC03}" type="slidenum">
              <a:rPr lang="en-NL" smtClean="0"/>
              <a:t>‹nr.›</a:t>
            </a:fld>
            <a:endParaRPr lang="en-NL" dirty="0"/>
          </a:p>
        </p:txBody>
      </p:sp>
    </p:spTree>
    <p:extLst>
      <p:ext uri="{BB962C8B-B14F-4D97-AF65-F5344CB8AC3E}">
        <p14:creationId xmlns:p14="http://schemas.microsoft.com/office/powerpoint/2010/main" val="240156574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ail@servicedeskndw.n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hyperlink" Target="mailto:mail@servicedeskndw.n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0">
            <a:extLst>
              <a:ext uri="{FF2B5EF4-FFF2-40B4-BE49-F238E27FC236}">
                <a16:creationId xmlns:a16="http://schemas.microsoft.com/office/drawing/2014/main" id="{FE9D1497-9ECA-4097-AC9E-D1D2CDC580ED}"/>
              </a:ext>
            </a:extLst>
          </p:cNvPr>
          <p:cNvSpPr/>
          <p:nvPr/>
        </p:nvSpPr>
        <p:spPr>
          <a:xfrm>
            <a:off x="5375283" y="1097427"/>
            <a:ext cx="5011730" cy="2088000"/>
          </a:xfrm>
          <a:prstGeom prst="rect">
            <a:avLst/>
          </a:prstGeom>
          <a:solidFill>
            <a:srgbClr val="D0E7F3"/>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latin typeface="Verdana" panose="020B0604030504040204" pitchFamily="34" charset="0"/>
              <a:ea typeface="Verdana" panose="020B0604030504040204" pitchFamily="34" charset="0"/>
            </a:endParaRPr>
          </a:p>
        </p:txBody>
      </p:sp>
      <p:sp>
        <p:nvSpPr>
          <p:cNvPr id="44" name="Tekstvak 43">
            <a:extLst>
              <a:ext uri="{FF2B5EF4-FFF2-40B4-BE49-F238E27FC236}">
                <a16:creationId xmlns:a16="http://schemas.microsoft.com/office/drawing/2014/main" id="{0465B5E3-A28A-4C60-8B0E-817DF9E16FFD}"/>
              </a:ext>
            </a:extLst>
          </p:cNvPr>
          <p:cNvSpPr txBox="1"/>
          <p:nvPr/>
        </p:nvSpPr>
        <p:spPr>
          <a:xfrm>
            <a:off x="191812" y="287338"/>
            <a:ext cx="6285188" cy="400110"/>
          </a:xfrm>
          <a:prstGeom prst="rect">
            <a:avLst/>
          </a:prstGeom>
          <a:noFill/>
        </p:spPr>
        <p:txBody>
          <a:bodyPr wrap="square">
            <a:spAutoFit/>
          </a:bodyPr>
          <a:lstStyle/>
          <a:p>
            <a:r>
              <a:rPr lang="nl-NL" sz="2000" b="1" dirty="0">
                <a:solidFill>
                  <a:srgbClr val="E17000"/>
                </a:solidFill>
                <a:effectLst/>
                <a:latin typeface="Verdana" panose="020B0604030504040204" pitchFamily="34" charset="0"/>
                <a:ea typeface="Calibri" panose="020F0502020204030204" pitchFamily="34" charset="0"/>
                <a:cs typeface="Calibri" panose="020F0502020204030204" pitchFamily="34" charset="0"/>
              </a:rPr>
              <a:t>Diego – volledige stremmingsinformatie</a:t>
            </a:r>
            <a:endParaRPr lang="nl-NL" sz="2000" b="1" dirty="0">
              <a:solidFill>
                <a:schemeClr val="tx1"/>
              </a:solidFill>
              <a:latin typeface="Verdana" panose="020B0604030504040204" pitchFamily="34" charset="0"/>
              <a:ea typeface="Verdana" panose="020B0604030504040204" pitchFamily="34" charset="0"/>
            </a:endParaRPr>
          </a:p>
        </p:txBody>
      </p:sp>
      <p:sp>
        <p:nvSpPr>
          <p:cNvPr id="31" name="TextBox 47">
            <a:extLst>
              <a:ext uri="{FF2B5EF4-FFF2-40B4-BE49-F238E27FC236}">
                <a16:creationId xmlns:a16="http://schemas.microsoft.com/office/drawing/2014/main" id="{0522F069-DAB3-46E9-AA7D-03E5E70C8884}"/>
              </a:ext>
            </a:extLst>
          </p:cNvPr>
          <p:cNvSpPr txBox="1"/>
          <p:nvPr/>
        </p:nvSpPr>
        <p:spPr>
          <a:xfrm>
            <a:off x="5458569" y="1158607"/>
            <a:ext cx="3679238" cy="276999"/>
          </a:xfrm>
          <a:prstGeom prst="rect">
            <a:avLst/>
          </a:prstGeom>
          <a:noFill/>
        </p:spPr>
        <p:txBody>
          <a:bodyPr wrap="square" rtlCol="0">
            <a:spAutoFit/>
          </a:bodyPr>
          <a:lstStyle/>
          <a:p>
            <a:r>
              <a:rPr lang="nl-NL" sz="1200" dirty="0">
                <a:latin typeface="Verdana" panose="020B0604030504040204" pitchFamily="34" charset="0"/>
                <a:ea typeface="Verdana" panose="020B0604030504040204" pitchFamily="34" charset="0"/>
              </a:rPr>
              <a:t>VRAGEN</a:t>
            </a:r>
            <a:endParaRPr lang="nl-NL" sz="900" dirty="0">
              <a:latin typeface="Verdana" panose="020B0604030504040204" pitchFamily="34" charset="0"/>
              <a:ea typeface="Verdana" panose="020B0604030504040204" pitchFamily="34" charset="0"/>
            </a:endParaRPr>
          </a:p>
        </p:txBody>
      </p:sp>
      <p:sp>
        <p:nvSpPr>
          <p:cNvPr id="45" name="Rectangle 20">
            <a:extLst>
              <a:ext uri="{FF2B5EF4-FFF2-40B4-BE49-F238E27FC236}">
                <a16:creationId xmlns:a16="http://schemas.microsoft.com/office/drawing/2014/main" id="{C2E66D9B-3AB6-422E-8912-38B2147EB300}"/>
              </a:ext>
            </a:extLst>
          </p:cNvPr>
          <p:cNvSpPr/>
          <p:nvPr/>
        </p:nvSpPr>
        <p:spPr>
          <a:xfrm>
            <a:off x="304800" y="1096427"/>
            <a:ext cx="4866490" cy="2088000"/>
          </a:xfrm>
          <a:prstGeom prst="rect">
            <a:avLst/>
          </a:prstGeom>
          <a:solidFill>
            <a:srgbClr val="D0E7F3"/>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latin typeface="Verdana" panose="020B0604030504040204" pitchFamily="34" charset="0"/>
              <a:ea typeface="Verdana" panose="020B0604030504040204" pitchFamily="34" charset="0"/>
            </a:endParaRPr>
          </a:p>
        </p:txBody>
      </p:sp>
      <p:sp>
        <p:nvSpPr>
          <p:cNvPr id="46" name="TextBox 47">
            <a:extLst>
              <a:ext uri="{FF2B5EF4-FFF2-40B4-BE49-F238E27FC236}">
                <a16:creationId xmlns:a16="http://schemas.microsoft.com/office/drawing/2014/main" id="{E57D417A-F851-4AC3-8D2B-E847FE282108}"/>
              </a:ext>
            </a:extLst>
          </p:cNvPr>
          <p:cNvSpPr txBox="1"/>
          <p:nvPr/>
        </p:nvSpPr>
        <p:spPr>
          <a:xfrm>
            <a:off x="384950" y="1972733"/>
            <a:ext cx="3679238" cy="276999"/>
          </a:xfrm>
          <a:prstGeom prst="rect">
            <a:avLst/>
          </a:prstGeom>
          <a:noFill/>
        </p:spPr>
        <p:txBody>
          <a:bodyPr wrap="square" rtlCol="0">
            <a:spAutoFit/>
          </a:bodyPr>
          <a:lstStyle/>
          <a:p>
            <a:r>
              <a:rPr lang="nl-NL" sz="1200" dirty="0">
                <a:latin typeface="Verdana" panose="020B0604030504040204" pitchFamily="34" charset="0"/>
                <a:ea typeface="Verdana" panose="020B0604030504040204" pitchFamily="34" charset="0"/>
              </a:rPr>
              <a:t>STORINGEN</a:t>
            </a:r>
            <a:endParaRPr lang="nl-NL" sz="900" dirty="0">
              <a:latin typeface="Verdana" panose="020B0604030504040204" pitchFamily="34" charset="0"/>
              <a:ea typeface="Verdana" panose="020B0604030504040204" pitchFamily="34" charset="0"/>
            </a:endParaRPr>
          </a:p>
        </p:txBody>
      </p:sp>
      <p:cxnSp>
        <p:nvCxnSpPr>
          <p:cNvPr id="48" name="Straight Connector 48">
            <a:extLst>
              <a:ext uri="{FF2B5EF4-FFF2-40B4-BE49-F238E27FC236}">
                <a16:creationId xmlns:a16="http://schemas.microsoft.com/office/drawing/2014/main" id="{E91A7D33-7120-40F4-B9F8-B3CAA1600CDA}"/>
              </a:ext>
            </a:extLst>
          </p:cNvPr>
          <p:cNvCxnSpPr>
            <a:cxnSpLocks/>
          </p:cNvCxnSpPr>
          <p:nvPr/>
        </p:nvCxnSpPr>
        <p:spPr>
          <a:xfrm>
            <a:off x="489020" y="1483366"/>
            <a:ext cx="380017" cy="0"/>
          </a:xfrm>
          <a:prstGeom prst="line">
            <a:avLst/>
          </a:prstGeom>
          <a:ln w="28575">
            <a:solidFill>
              <a:srgbClr val="004480"/>
            </a:solidFill>
          </a:ln>
        </p:spPr>
        <p:style>
          <a:lnRef idx="1">
            <a:schemeClr val="accent1"/>
          </a:lnRef>
          <a:fillRef idx="0">
            <a:schemeClr val="accent1"/>
          </a:fillRef>
          <a:effectRef idx="0">
            <a:schemeClr val="accent1"/>
          </a:effectRef>
          <a:fontRef idx="minor">
            <a:schemeClr val="tx1"/>
          </a:fontRef>
        </p:style>
      </p:cxnSp>
      <p:sp>
        <p:nvSpPr>
          <p:cNvPr id="49" name="Tekstvak 48">
            <a:extLst>
              <a:ext uri="{FF2B5EF4-FFF2-40B4-BE49-F238E27FC236}">
                <a16:creationId xmlns:a16="http://schemas.microsoft.com/office/drawing/2014/main" id="{6FD227A9-6648-44B5-9356-BBE8931266C3}"/>
              </a:ext>
            </a:extLst>
          </p:cNvPr>
          <p:cNvSpPr txBox="1"/>
          <p:nvPr/>
        </p:nvSpPr>
        <p:spPr>
          <a:xfrm>
            <a:off x="485775" y="2452659"/>
            <a:ext cx="4500563" cy="461665"/>
          </a:xfrm>
          <a:prstGeom prst="rect">
            <a:avLst/>
          </a:prstGeom>
          <a:solidFill>
            <a:srgbClr val="F2F2F2"/>
          </a:solidFill>
        </p:spPr>
        <p:txBody>
          <a:bodyPr wrap="square">
            <a:spAutoFit/>
          </a:bodyPr>
          <a:lstStyle/>
          <a:p>
            <a:r>
              <a:rPr lang="nl-NL" sz="800" dirty="0">
                <a:latin typeface="Verdana" panose="020B0604030504040204" pitchFamily="34" charset="0"/>
                <a:ea typeface="Verdana" panose="020B0604030504040204" pitchFamily="34" charset="0"/>
              </a:rPr>
              <a:t>Wil je een storing melden? Neem contact op met de NDW Servicedesk (van 9.00-17.00): 088-7973333 / mail@servicedeskndw.nu.</a:t>
            </a:r>
          </a:p>
          <a:p>
            <a:endParaRPr lang="nl-NL" sz="800" dirty="0">
              <a:latin typeface="Verdana" panose="020B0604030504040204" pitchFamily="34" charset="0"/>
              <a:ea typeface="Verdana" panose="020B0604030504040204" pitchFamily="34" charset="0"/>
            </a:endParaRPr>
          </a:p>
        </p:txBody>
      </p:sp>
      <p:sp>
        <p:nvSpPr>
          <p:cNvPr id="72" name="TextBox 47">
            <a:extLst>
              <a:ext uri="{FF2B5EF4-FFF2-40B4-BE49-F238E27FC236}">
                <a16:creationId xmlns:a16="http://schemas.microsoft.com/office/drawing/2014/main" id="{2F74C3EF-77F8-4DE6-811E-78C2F788E5AA}"/>
              </a:ext>
            </a:extLst>
          </p:cNvPr>
          <p:cNvSpPr txBox="1"/>
          <p:nvPr/>
        </p:nvSpPr>
        <p:spPr>
          <a:xfrm>
            <a:off x="384950" y="1169023"/>
            <a:ext cx="3679238" cy="276999"/>
          </a:xfrm>
          <a:prstGeom prst="rect">
            <a:avLst/>
          </a:prstGeom>
          <a:noFill/>
        </p:spPr>
        <p:txBody>
          <a:bodyPr wrap="square" rtlCol="0">
            <a:spAutoFit/>
          </a:bodyPr>
          <a:lstStyle/>
          <a:p>
            <a:r>
              <a:rPr lang="nl-NL" sz="1200" dirty="0">
                <a:latin typeface="Verdana" panose="020B0604030504040204" pitchFamily="34" charset="0"/>
                <a:ea typeface="Verdana" panose="020B0604030504040204" pitchFamily="34" charset="0"/>
              </a:rPr>
              <a:t>URL</a:t>
            </a:r>
            <a:endParaRPr lang="nl-NL" sz="900" dirty="0">
              <a:latin typeface="Verdana" panose="020B0604030504040204" pitchFamily="34" charset="0"/>
              <a:ea typeface="Verdana" panose="020B0604030504040204" pitchFamily="34" charset="0"/>
            </a:endParaRPr>
          </a:p>
        </p:txBody>
      </p:sp>
      <p:sp>
        <p:nvSpPr>
          <p:cNvPr id="73" name="Tekstvak 72">
            <a:extLst>
              <a:ext uri="{FF2B5EF4-FFF2-40B4-BE49-F238E27FC236}">
                <a16:creationId xmlns:a16="http://schemas.microsoft.com/office/drawing/2014/main" id="{195A069A-CB2F-4911-878E-A233DAE861C0}"/>
              </a:ext>
            </a:extLst>
          </p:cNvPr>
          <p:cNvSpPr txBox="1"/>
          <p:nvPr/>
        </p:nvSpPr>
        <p:spPr>
          <a:xfrm>
            <a:off x="489504" y="1653129"/>
            <a:ext cx="4496834" cy="246221"/>
          </a:xfrm>
          <a:prstGeom prst="rect">
            <a:avLst/>
          </a:prstGeom>
          <a:solidFill>
            <a:srgbClr val="F2F2F2"/>
          </a:solidFill>
        </p:spPr>
        <p:txBody>
          <a:bodyPr wrap="square">
            <a:spAutoFit/>
          </a:bodyPr>
          <a:lstStyle/>
          <a:p>
            <a:r>
              <a:rPr lang="nl-NL" sz="1000" b="1" dirty="0">
                <a:solidFill>
                  <a:srgbClr val="E85B1A"/>
                </a:solidFill>
                <a:latin typeface="Verdana" panose="020B0604030504040204" pitchFamily="34" charset="0"/>
                <a:ea typeface="Verdana" panose="020B0604030504040204" pitchFamily="34" charset="0"/>
              </a:rPr>
              <a:t>https://diego.ndw.nu</a:t>
            </a:r>
          </a:p>
        </p:txBody>
      </p:sp>
      <p:sp>
        <p:nvSpPr>
          <p:cNvPr id="74" name="Rechthoek 73">
            <a:extLst>
              <a:ext uri="{FF2B5EF4-FFF2-40B4-BE49-F238E27FC236}">
                <a16:creationId xmlns:a16="http://schemas.microsoft.com/office/drawing/2014/main" id="{F7E55A54-EB1C-4BE0-BCBA-B8E4D14F940F}"/>
              </a:ext>
            </a:extLst>
          </p:cNvPr>
          <p:cNvSpPr/>
          <p:nvPr/>
        </p:nvSpPr>
        <p:spPr>
          <a:xfrm>
            <a:off x="325010" y="3499454"/>
            <a:ext cx="10044000" cy="2988000"/>
          </a:xfrm>
          <a:prstGeom prst="rect">
            <a:avLst/>
          </a:prstGeom>
          <a:noFill/>
          <a:ln w="28575">
            <a:solidFill>
              <a:srgbClr val="EA5C1A"/>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nl-NL"/>
          </a:p>
        </p:txBody>
      </p:sp>
      <p:sp>
        <p:nvSpPr>
          <p:cNvPr id="43" name="Tekstvak 42">
            <a:extLst>
              <a:ext uri="{FF2B5EF4-FFF2-40B4-BE49-F238E27FC236}">
                <a16:creationId xmlns:a16="http://schemas.microsoft.com/office/drawing/2014/main" id="{4A70E99E-B35B-42C5-8E9C-21C7DA1CF970}"/>
              </a:ext>
            </a:extLst>
          </p:cNvPr>
          <p:cNvSpPr txBox="1"/>
          <p:nvPr/>
        </p:nvSpPr>
        <p:spPr>
          <a:xfrm>
            <a:off x="8094420" y="298542"/>
            <a:ext cx="2292593" cy="400110"/>
          </a:xfrm>
          <a:prstGeom prst="rect">
            <a:avLst/>
          </a:prstGeom>
          <a:noFill/>
          <a:ln w="19050">
            <a:solidFill>
              <a:srgbClr val="E95B19"/>
            </a:solidFill>
          </a:ln>
        </p:spPr>
        <p:txBody>
          <a:bodyPr wrap="square">
            <a:spAutoFit/>
          </a:bodyPr>
          <a:lstStyle/>
          <a:p>
            <a:r>
              <a:rPr lang="nl-NL" sz="1000" dirty="0">
                <a:solidFill>
                  <a:schemeClr val="tx1"/>
                </a:solidFill>
                <a:latin typeface="Verdana" panose="020B0604030504040204" pitchFamily="34" charset="0"/>
                <a:ea typeface="Verdana" panose="020B0604030504040204" pitchFamily="34" charset="0"/>
              </a:rPr>
              <a:t>QRC voor de verkeersleider.</a:t>
            </a:r>
          </a:p>
          <a:p>
            <a:r>
              <a:rPr lang="nl-NL" sz="1000" i="1" dirty="0">
                <a:solidFill>
                  <a:schemeClr val="tx1"/>
                </a:solidFill>
                <a:latin typeface="Verdana" panose="020B0604030504040204" pitchFamily="34" charset="0"/>
                <a:ea typeface="Verdana" panose="020B0604030504040204" pitchFamily="34" charset="0"/>
              </a:rPr>
              <a:t>Versie april 2026</a:t>
            </a:r>
          </a:p>
        </p:txBody>
      </p:sp>
      <p:cxnSp>
        <p:nvCxnSpPr>
          <p:cNvPr id="52" name="Straight Connector 48">
            <a:extLst>
              <a:ext uri="{FF2B5EF4-FFF2-40B4-BE49-F238E27FC236}">
                <a16:creationId xmlns:a16="http://schemas.microsoft.com/office/drawing/2014/main" id="{540ECD91-374C-407C-B6D3-CE049870B95B}"/>
              </a:ext>
            </a:extLst>
          </p:cNvPr>
          <p:cNvCxnSpPr>
            <a:cxnSpLocks/>
          </p:cNvCxnSpPr>
          <p:nvPr/>
        </p:nvCxnSpPr>
        <p:spPr>
          <a:xfrm>
            <a:off x="485775" y="2290602"/>
            <a:ext cx="380017" cy="0"/>
          </a:xfrm>
          <a:prstGeom prst="line">
            <a:avLst/>
          </a:prstGeom>
          <a:ln w="28575">
            <a:solidFill>
              <a:srgbClr val="004480"/>
            </a:solidFill>
          </a:ln>
        </p:spPr>
        <p:style>
          <a:lnRef idx="1">
            <a:schemeClr val="accent1"/>
          </a:lnRef>
          <a:fillRef idx="0">
            <a:schemeClr val="accent1"/>
          </a:fillRef>
          <a:effectRef idx="0">
            <a:schemeClr val="accent1"/>
          </a:effectRef>
          <a:fontRef idx="minor">
            <a:schemeClr val="tx1"/>
          </a:fontRef>
        </p:style>
      </p:cxnSp>
      <p:cxnSp>
        <p:nvCxnSpPr>
          <p:cNvPr id="77" name="Straight Connector 48">
            <a:extLst>
              <a:ext uri="{FF2B5EF4-FFF2-40B4-BE49-F238E27FC236}">
                <a16:creationId xmlns:a16="http://schemas.microsoft.com/office/drawing/2014/main" id="{30B747F0-6619-4295-8E16-B4E77ED49E10}"/>
              </a:ext>
            </a:extLst>
          </p:cNvPr>
          <p:cNvCxnSpPr>
            <a:cxnSpLocks/>
          </p:cNvCxnSpPr>
          <p:nvPr/>
        </p:nvCxnSpPr>
        <p:spPr>
          <a:xfrm>
            <a:off x="5566030" y="1483366"/>
            <a:ext cx="380017" cy="0"/>
          </a:xfrm>
          <a:prstGeom prst="line">
            <a:avLst/>
          </a:prstGeom>
          <a:ln w="28575">
            <a:solidFill>
              <a:srgbClr val="004480"/>
            </a:solidFill>
          </a:ln>
        </p:spPr>
        <p:style>
          <a:lnRef idx="1">
            <a:schemeClr val="accent1"/>
          </a:lnRef>
          <a:fillRef idx="0">
            <a:schemeClr val="accent1"/>
          </a:fillRef>
          <a:effectRef idx="0">
            <a:schemeClr val="accent1"/>
          </a:effectRef>
          <a:fontRef idx="minor">
            <a:schemeClr val="tx1"/>
          </a:fontRef>
        </p:style>
      </p:cxnSp>
      <p:sp>
        <p:nvSpPr>
          <p:cNvPr id="3" name="Tekstvak 2"/>
          <p:cNvSpPr txBox="1"/>
          <p:nvPr/>
        </p:nvSpPr>
        <p:spPr>
          <a:xfrm>
            <a:off x="352424" y="3525867"/>
            <a:ext cx="9972000" cy="2893100"/>
          </a:xfrm>
          <a:prstGeom prst="rect">
            <a:avLst/>
          </a:prstGeom>
          <a:solidFill>
            <a:schemeClr val="bg1"/>
          </a:solidFill>
          <a:ln>
            <a:solidFill>
              <a:schemeClr val="bg1"/>
            </a:solidFill>
          </a:ln>
        </p:spPr>
        <p:txBody>
          <a:bodyPr wrap="square" rtlCol="0">
            <a:spAutoFit/>
          </a:bodyPr>
          <a:lstStyle/>
          <a:p>
            <a:r>
              <a:rPr lang="nl-NL" sz="1400" b="1" dirty="0">
                <a:solidFill>
                  <a:srgbClr val="E65A1A"/>
                </a:solidFill>
              </a:rPr>
              <a:t>Deze QRC is een aanvulling op de reeds bestaande Diego QRC voor de wegverkeersleider, versie maart 2022. </a:t>
            </a:r>
          </a:p>
          <a:p>
            <a:endParaRPr lang="nl-NL" sz="1200" b="1" dirty="0"/>
          </a:p>
          <a:p>
            <a:r>
              <a:rPr lang="nl-NL" sz="1200" b="1" dirty="0" err="1"/>
              <a:t>Datex</a:t>
            </a:r>
            <a:r>
              <a:rPr lang="nl-NL" sz="1200" b="1" dirty="0"/>
              <a:t>-stremmingsmaatregel</a:t>
            </a:r>
          </a:p>
          <a:p>
            <a:r>
              <a:rPr lang="nl-NL" sz="1200" dirty="0"/>
              <a:t>Diego is uitgebreid met een functionaliteit om volledige stremmingsinformatie door te geven via </a:t>
            </a:r>
            <a:r>
              <a:rPr lang="nl-NL" sz="1200" dirty="0" err="1"/>
              <a:t>Datex</a:t>
            </a:r>
            <a:r>
              <a:rPr lang="nl-NL" sz="1200" dirty="0"/>
              <a:t> II, een data standaard voor het uitwisselen van verkeersinformatie. Dit is gedaan in de vorm van een </a:t>
            </a:r>
            <a:r>
              <a:rPr lang="nl-NL" sz="1200" dirty="0" err="1"/>
              <a:t>Datex</a:t>
            </a:r>
            <a:r>
              <a:rPr lang="nl-NL" sz="1200" dirty="0"/>
              <a:t>-stremmingsmaatregel, die aan een regelscenario wordt toegevoegd. Met deze </a:t>
            </a:r>
            <a:r>
              <a:rPr lang="nl-NL" sz="1200" dirty="0" err="1"/>
              <a:t>Datex</a:t>
            </a:r>
            <a:r>
              <a:rPr lang="nl-NL" sz="1200" dirty="0"/>
              <a:t>-maatregel is een wegbeheerder in staat om vanuit het NMS informatie door te geven aan serviceproviders over volledige stremmingen. Met deze informatie kunnen serviceproviders weggebruikers beter informeren of adviseren. </a:t>
            </a:r>
          </a:p>
          <a:p>
            <a:endParaRPr lang="nl-NL" sz="1200" dirty="0"/>
          </a:p>
          <a:p>
            <a:r>
              <a:rPr lang="nl-NL" sz="1200" b="1" dirty="0"/>
              <a:t>Rol van de wegverkeersleider</a:t>
            </a:r>
          </a:p>
          <a:p>
            <a:r>
              <a:rPr lang="nl-NL" sz="1200" dirty="0"/>
              <a:t>Volledige stremmingen zijn verkeerssituaties waarbij de capaciteit van een weg beperkt is en verkeer niet kan passeren. Het betreft bijvoorbeeld ongevallen, pechgevallen, afsluitingen bij evenementen, wegwerkzaamheden, etc. Serviceproviders geven aan dat ze informatie over volledige stremmingen belangrijk vinden en kwalitatief goed moet zijn voordat zij deze informatie doorsturen naar weggebruikers. Hier speelt de wegverkeersleider een belangrijke rol in omdat de wegverkeersleider verschillende bronnen heeft om te verifiëren wat de feitelijke situatie op straat is. Na een positieve verificatie activeert de verkeersleider de juiste stremmingschakeling in het NMS, zodat de informatie doorgegeven wordt aan serviceproviders over volledige stremmingen. </a:t>
            </a:r>
          </a:p>
          <a:p>
            <a:endParaRPr lang="nl-NL" sz="1200" dirty="0"/>
          </a:p>
        </p:txBody>
      </p:sp>
      <p:sp>
        <p:nvSpPr>
          <p:cNvPr id="36" name="Tekstvak 35">
            <a:extLst>
              <a:ext uri="{FF2B5EF4-FFF2-40B4-BE49-F238E27FC236}">
                <a16:creationId xmlns:a16="http://schemas.microsoft.com/office/drawing/2014/main" id="{E5F69E1F-379E-430C-8992-05B578CA240F}"/>
              </a:ext>
            </a:extLst>
          </p:cNvPr>
          <p:cNvSpPr txBox="1"/>
          <p:nvPr/>
        </p:nvSpPr>
        <p:spPr>
          <a:xfrm>
            <a:off x="5550293" y="1668429"/>
            <a:ext cx="4503295" cy="461665"/>
          </a:xfrm>
          <a:prstGeom prst="rect">
            <a:avLst/>
          </a:prstGeom>
          <a:solidFill>
            <a:srgbClr val="F2F2F2"/>
          </a:solidFill>
        </p:spPr>
        <p:txBody>
          <a:bodyPr wrap="square">
            <a:spAutoFit/>
          </a:bodyPr>
          <a:lstStyle/>
          <a:p>
            <a:r>
              <a:rPr lang="nl-NL" sz="800" dirty="0">
                <a:latin typeface="Verdana" panose="020B0604030504040204" pitchFamily="34" charset="0"/>
                <a:ea typeface="Verdana" panose="020B0604030504040204" pitchFamily="34" charset="0"/>
              </a:rPr>
              <a:t>Heb je een vraag? Neem contact op met de NDW Servicedesk (van 9.00-17.00): 088-7973333 / </a:t>
            </a:r>
            <a:r>
              <a:rPr lang="nl-NL" sz="800" dirty="0">
                <a:latin typeface="Verdana" panose="020B0604030504040204" pitchFamily="34" charset="0"/>
                <a:ea typeface="Verdana" panose="020B0604030504040204" pitchFamily="34" charset="0"/>
                <a:hlinkClick r:id="rId2"/>
              </a:rPr>
              <a:t>mail@servicedeskndw.nu</a:t>
            </a:r>
            <a:r>
              <a:rPr lang="nl-NL" sz="800" dirty="0">
                <a:latin typeface="Verdana" panose="020B0604030504040204" pitchFamily="34" charset="0"/>
                <a:ea typeface="Verdana" panose="020B0604030504040204" pitchFamily="34" charset="0"/>
              </a:rPr>
              <a:t>. </a:t>
            </a:r>
          </a:p>
          <a:p>
            <a:endParaRPr lang="nl-NL" sz="8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750529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0" name="Afbeelding 9"/>
          <p:cNvPicPr>
            <a:picLocks noChangeAspect="1"/>
          </p:cNvPicPr>
          <p:nvPr/>
        </p:nvPicPr>
        <p:blipFill>
          <a:blip r:embed="rId2"/>
          <a:stretch>
            <a:fillRect/>
          </a:stretch>
        </p:blipFill>
        <p:spPr>
          <a:xfrm>
            <a:off x="4083843" y="4422774"/>
            <a:ext cx="869359" cy="1616076"/>
          </a:xfrm>
          <a:prstGeom prst="rect">
            <a:avLst/>
          </a:prstGeom>
        </p:spPr>
      </p:pic>
      <p:sp>
        <p:nvSpPr>
          <p:cNvPr id="16" name="Tekstvak 15">
            <a:extLst>
              <a:ext uri="{FF2B5EF4-FFF2-40B4-BE49-F238E27FC236}">
                <a16:creationId xmlns:a16="http://schemas.microsoft.com/office/drawing/2014/main" id="{06670FA5-281F-43D9-8B40-F72A8C0521C5}"/>
              </a:ext>
            </a:extLst>
          </p:cNvPr>
          <p:cNvSpPr txBox="1"/>
          <p:nvPr/>
        </p:nvSpPr>
        <p:spPr>
          <a:xfrm>
            <a:off x="202039" y="296412"/>
            <a:ext cx="7903736" cy="369332"/>
          </a:xfrm>
          <a:prstGeom prst="rect">
            <a:avLst/>
          </a:prstGeom>
          <a:noFill/>
        </p:spPr>
        <p:txBody>
          <a:bodyPr wrap="square">
            <a:spAutoFit/>
          </a:bodyPr>
          <a:lstStyle/>
          <a:p>
            <a:r>
              <a:rPr lang="nl-NL" sz="1800" b="1" dirty="0">
                <a:solidFill>
                  <a:schemeClr val="tx1"/>
                </a:solidFill>
                <a:latin typeface="Verdana" panose="020B0604030504040204" pitchFamily="34" charset="0"/>
                <a:ea typeface="Verdana" panose="020B0604030504040204" pitchFamily="34" charset="0"/>
              </a:rPr>
              <a:t>In- en uitschakelen stremmingsschakeling</a:t>
            </a:r>
            <a:endParaRPr lang="en-NL" dirty="0"/>
          </a:p>
        </p:txBody>
      </p:sp>
      <p:sp>
        <p:nvSpPr>
          <p:cNvPr id="20" name="Tekstvak 19">
            <a:extLst>
              <a:ext uri="{FF2B5EF4-FFF2-40B4-BE49-F238E27FC236}">
                <a16:creationId xmlns:a16="http://schemas.microsoft.com/office/drawing/2014/main" id="{DD9BB269-B63D-44F9-B86C-631359FBDD30}"/>
              </a:ext>
            </a:extLst>
          </p:cNvPr>
          <p:cNvSpPr txBox="1"/>
          <p:nvPr/>
        </p:nvSpPr>
        <p:spPr>
          <a:xfrm>
            <a:off x="8094420" y="298542"/>
            <a:ext cx="2292593" cy="400110"/>
          </a:xfrm>
          <a:prstGeom prst="rect">
            <a:avLst/>
          </a:prstGeom>
          <a:noFill/>
          <a:ln w="19050">
            <a:solidFill>
              <a:srgbClr val="E65A1A"/>
            </a:solidFill>
          </a:ln>
        </p:spPr>
        <p:txBody>
          <a:bodyPr wrap="square">
            <a:spAutoFit/>
          </a:bodyPr>
          <a:lstStyle/>
          <a:p>
            <a:r>
              <a:rPr lang="nl-NL" sz="1000" dirty="0">
                <a:solidFill>
                  <a:schemeClr val="tx1"/>
                </a:solidFill>
                <a:latin typeface="Verdana" panose="020B0604030504040204" pitchFamily="34" charset="0"/>
                <a:ea typeface="Verdana" panose="020B0604030504040204" pitchFamily="34" charset="0"/>
              </a:rPr>
              <a:t>QRC voor de verkeersleider.</a:t>
            </a:r>
          </a:p>
          <a:p>
            <a:r>
              <a:rPr lang="nl-NL" sz="1000" i="1" dirty="0">
                <a:latin typeface="Verdana" panose="020B0604030504040204" pitchFamily="34" charset="0"/>
                <a:ea typeface="Verdana" panose="020B0604030504040204" pitchFamily="34" charset="0"/>
              </a:rPr>
              <a:t>versie </a:t>
            </a:r>
            <a:r>
              <a:rPr lang="nl-NL" sz="1000" i="1" dirty="0">
                <a:solidFill>
                  <a:schemeClr val="tx1"/>
                </a:solidFill>
                <a:latin typeface="Verdana" panose="020B0604030504040204" pitchFamily="34" charset="0"/>
                <a:ea typeface="Verdana" panose="020B0604030504040204" pitchFamily="34" charset="0"/>
              </a:rPr>
              <a:t>april 2026</a:t>
            </a:r>
            <a:endParaRPr lang="nl-NL" sz="1000" i="1" dirty="0">
              <a:latin typeface="Verdana" panose="020B0604030504040204" pitchFamily="34" charset="0"/>
              <a:ea typeface="Verdana" panose="020B0604030504040204" pitchFamily="34" charset="0"/>
            </a:endParaRPr>
          </a:p>
        </p:txBody>
      </p:sp>
      <p:sp>
        <p:nvSpPr>
          <p:cNvPr id="46" name="Afgeronde rechthoek 15">
            <a:extLst>
              <a:ext uri="{FF2B5EF4-FFF2-40B4-BE49-F238E27FC236}">
                <a16:creationId xmlns:a16="http://schemas.microsoft.com/office/drawing/2014/main" id="{DE08C8BD-B6D0-4076-AC22-0CA8EAA0F32B}"/>
              </a:ext>
            </a:extLst>
          </p:cNvPr>
          <p:cNvSpPr/>
          <p:nvPr/>
        </p:nvSpPr>
        <p:spPr>
          <a:xfrm>
            <a:off x="4653976" y="5854491"/>
            <a:ext cx="681930" cy="177801"/>
          </a:xfrm>
          <a:prstGeom prst="roundRect">
            <a:avLst/>
          </a:prstGeom>
          <a:ln w="19050">
            <a:solidFill>
              <a:srgbClr val="00448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48" name="Afgeronde rechthoek 15">
            <a:extLst>
              <a:ext uri="{FF2B5EF4-FFF2-40B4-BE49-F238E27FC236}">
                <a16:creationId xmlns:a16="http://schemas.microsoft.com/office/drawing/2014/main" id="{3AFFB8F2-D32F-4902-8E05-0C3CF92DCD43}"/>
              </a:ext>
            </a:extLst>
          </p:cNvPr>
          <p:cNvSpPr/>
          <p:nvPr/>
        </p:nvSpPr>
        <p:spPr>
          <a:xfrm>
            <a:off x="4782185" y="1417320"/>
            <a:ext cx="1796203" cy="306706"/>
          </a:xfrm>
          <a:prstGeom prst="roundRect">
            <a:avLst>
              <a:gd name="adj" fmla="val 4182"/>
            </a:avLst>
          </a:prstGeom>
          <a:ln w="19050">
            <a:solidFill>
              <a:srgbClr val="00448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cxnSp>
        <p:nvCxnSpPr>
          <p:cNvPr id="47" name="Verbindingslijn: gebogen 46">
            <a:extLst>
              <a:ext uri="{FF2B5EF4-FFF2-40B4-BE49-F238E27FC236}">
                <a16:creationId xmlns:a16="http://schemas.microsoft.com/office/drawing/2014/main" id="{AEA92757-735F-4708-A64E-A179624504B3}"/>
              </a:ext>
            </a:extLst>
          </p:cNvPr>
          <p:cNvCxnSpPr>
            <a:cxnSpLocks/>
          </p:cNvCxnSpPr>
          <p:nvPr/>
        </p:nvCxnSpPr>
        <p:spPr>
          <a:xfrm rot="5400000">
            <a:off x="7320666" y="4416400"/>
            <a:ext cx="761516" cy="418813"/>
          </a:xfrm>
          <a:prstGeom prst="bentConnector3">
            <a:avLst>
              <a:gd name="adj1" fmla="val 36866"/>
            </a:avLst>
          </a:prstGeom>
          <a:ln w="12700">
            <a:solidFill>
              <a:schemeClr val="accent1"/>
            </a:solidFill>
            <a:prstDash val="dash"/>
          </a:ln>
        </p:spPr>
        <p:style>
          <a:lnRef idx="1">
            <a:schemeClr val="accent1"/>
          </a:lnRef>
          <a:fillRef idx="0">
            <a:schemeClr val="accent1"/>
          </a:fillRef>
          <a:effectRef idx="0">
            <a:schemeClr val="accent1"/>
          </a:effectRef>
          <a:fontRef idx="minor">
            <a:schemeClr val="tx1"/>
          </a:fontRef>
        </p:style>
      </p:cxnSp>
      <p:sp>
        <p:nvSpPr>
          <p:cNvPr id="49" name="Afgeronde rechthoek 15">
            <a:extLst>
              <a:ext uri="{FF2B5EF4-FFF2-40B4-BE49-F238E27FC236}">
                <a16:creationId xmlns:a16="http://schemas.microsoft.com/office/drawing/2014/main" id="{5E07D892-60A9-4234-8357-26D24350E00D}"/>
              </a:ext>
            </a:extLst>
          </p:cNvPr>
          <p:cNvSpPr/>
          <p:nvPr/>
        </p:nvSpPr>
        <p:spPr>
          <a:xfrm>
            <a:off x="7575976" y="4064306"/>
            <a:ext cx="829672" cy="157984"/>
          </a:xfrm>
          <a:prstGeom prst="roundRect">
            <a:avLst/>
          </a:prstGeom>
          <a:ln w="19050">
            <a:solidFill>
              <a:srgbClr val="00448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32" name="Afgeronde rechthoek 15">
            <a:extLst>
              <a:ext uri="{FF2B5EF4-FFF2-40B4-BE49-F238E27FC236}">
                <a16:creationId xmlns:a16="http://schemas.microsoft.com/office/drawing/2014/main" id="{3AFFB8F2-D32F-4902-8E05-0C3CF92DCD43}"/>
              </a:ext>
            </a:extLst>
          </p:cNvPr>
          <p:cNvSpPr/>
          <p:nvPr/>
        </p:nvSpPr>
        <p:spPr>
          <a:xfrm>
            <a:off x="4782185" y="1769745"/>
            <a:ext cx="1796203" cy="306706"/>
          </a:xfrm>
          <a:prstGeom prst="roundRect">
            <a:avLst>
              <a:gd name="adj" fmla="val 4182"/>
            </a:avLst>
          </a:prstGeom>
          <a:ln w="19050">
            <a:solidFill>
              <a:srgbClr val="00448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38" name="Rectangle 20">
            <a:extLst>
              <a:ext uri="{FF2B5EF4-FFF2-40B4-BE49-F238E27FC236}">
                <a16:creationId xmlns:a16="http://schemas.microsoft.com/office/drawing/2014/main" id="{0643E8BA-288D-492A-8B75-08C53C9B5F84}"/>
              </a:ext>
            </a:extLst>
          </p:cNvPr>
          <p:cNvSpPr/>
          <p:nvPr/>
        </p:nvSpPr>
        <p:spPr>
          <a:xfrm>
            <a:off x="228600" y="5005278"/>
            <a:ext cx="2160000" cy="1535975"/>
          </a:xfrm>
          <a:prstGeom prst="rect">
            <a:avLst/>
          </a:prstGeom>
          <a:solidFill>
            <a:srgbClr val="D0E7F3"/>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tIns="90000" bIns="90000" numCol="1" rtlCol="0" anchor="ctr">
            <a:spAutoFit/>
          </a:bodyPr>
          <a:lstStyle/>
          <a:p>
            <a:r>
              <a:rPr lang="nl-NL" sz="800" b="1" dirty="0">
                <a:solidFill>
                  <a:schemeClr val="tx1"/>
                </a:solidFill>
                <a:latin typeface="Verdana" panose="020B0604030504040204" pitchFamily="34" charset="0"/>
                <a:ea typeface="Verdana" panose="020B0604030504040204" pitchFamily="34" charset="0"/>
              </a:rPr>
              <a:t>INZIEN DATEX MAATREGEL</a:t>
            </a:r>
          </a:p>
          <a:p>
            <a:r>
              <a:rPr lang="nl-NL" sz="800" dirty="0">
                <a:solidFill>
                  <a:schemeClr val="tx1"/>
                </a:solidFill>
                <a:latin typeface="Verdana" panose="020B0604030504040204" pitchFamily="34" charset="0"/>
                <a:ea typeface="Verdana" panose="020B0604030504040204" pitchFamily="34" charset="0"/>
              </a:rPr>
              <a:t>Om volledige stremmingsinformatie door kunnen te geven, wordt door de verkeerskundige een DVM-Service met een </a:t>
            </a:r>
            <a:r>
              <a:rPr lang="nl-NL" sz="800" dirty="0" err="1">
                <a:solidFill>
                  <a:schemeClr val="tx1"/>
                </a:solidFill>
                <a:latin typeface="Verdana" panose="020B0604030504040204" pitchFamily="34" charset="0"/>
                <a:ea typeface="Verdana" panose="020B0604030504040204" pitchFamily="34" charset="0"/>
              </a:rPr>
              <a:t>Datex</a:t>
            </a:r>
            <a:r>
              <a:rPr lang="nl-NL" sz="800" dirty="0">
                <a:solidFill>
                  <a:schemeClr val="tx1"/>
                </a:solidFill>
                <a:latin typeface="Verdana" panose="020B0604030504040204" pitchFamily="34" charset="0"/>
                <a:ea typeface="Verdana" panose="020B0604030504040204" pitchFamily="34" charset="0"/>
              </a:rPr>
              <a:t>-stremmingsmaatregel toegevoegd aan een regelscenario. </a:t>
            </a:r>
          </a:p>
          <a:p>
            <a:endParaRPr lang="nl-NL" sz="800" dirty="0">
              <a:solidFill>
                <a:schemeClr val="tx1"/>
              </a:solidFill>
              <a:latin typeface="Verdana" panose="020B0604030504040204" pitchFamily="34" charset="0"/>
              <a:ea typeface="Verdana" panose="020B0604030504040204" pitchFamily="34" charset="0"/>
            </a:endParaRPr>
          </a:p>
          <a:p>
            <a:r>
              <a:rPr lang="nl-NL" sz="800" dirty="0">
                <a:solidFill>
                  <a:schemeClr val="tx1"/>
                </a:solidFill>
                <a:latin typeface="Verdana" panose="020B0604030504040204" pitchFamily="34" charset="0"/>
                <a:ea typeface="Verdana" panose="020B0604030504040204" pitchFamily="34" charset="0"/>
              </a:rPr>
              <a:t>De </a:t>
            </a:r>
            <a:r>
              <a:rPr lang="nl-NL" sz="800" dirty="0" err="1">
                <a:solidFill>
                  <a:schemeClr val="tx1"/>
                </a:solidFill>
                <a:latin typeface="Verdana" panose="020B0604030504040204" pitchFamily="34" charset="0"/>
                <a:ea typeface="Verdana" panose="020B0604030504040204" pitchFamily="34" charset="0"/>
              </a:rPr>
              <a:t>Datex</a:t>
            </a:r>
            <a:r>
              <a:rPr lang="nl-NL" sz="800" dirty="0">
                <a:solidFill>
                  <a:schemeClr val="tx1"/>
                </a:solidFill>
                <a:latin typeface="Verdana" panose="020B0604030504040204" pitchFamily="34" charset="0"/>
                <a:ea typeface="Verdana" panose="020B0604030504040204" pitchFamily="34" charset="0"/>
              </a:rPr>
              <a:t>-stremmingsmaatregel vind je terug in het tabblad ‘Schakelingen’ in het regelscenario onder ‘DVM-services en Acties’. </a:t>
            </a:r>
          </a:p>
        </p:txBody>
      </p:sp>
      <p:pic>
        <p:nvPicPr>
          <p:cNvPr id="56" name="Afbeelding 55"/>
          <p:cNvPicPr>
            <a:picLocks noChangeAspect="1"/>
          </p:cNvPicPr>
          <p:nvPr/>
        </p:nvPicPr>
        <p:blipFill>
          <a:blip r:embed="rId3"/>
          <a:stretch>
            <a:fillRect/>
          </a:stretch>
        </p:blipFill>
        <p:spPr>
          <a:xfrm>
            <a:off x="2636045" y="946149"/>
            <a:ext cx="7342262" cy="3330575"/>
          </a:xfrm>
          <a:prstGeom prst="rect">
            <a:avLst/>
          </a:prstGeom>
        </p:spPr>
      </p:pic>
      <p:sp>
        <p:nvSpPr>
          <p:cNvPr id="57" name="Rechthoek 56"/>
          <p:cNvSpPr/>
          <p:nvPr/>
        </p:nvSpPr>
        <p:spPr>
          <a:xfrm>
            <a:off x="2613096" y="915475"/>
            <a:ext cx="7369104" cy="5399599"/>
          </a:xfrm>
          <a:prstGeom prst="rect">
            <a:avLst/>
          </a:prstGeom>
          <a:noFill/>
          <a:ln w="28575">
            <a:solidFill>
              <a:srgbClr val="E85B19"/>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nl-NL"/>
          </a:p>
        </p:txBody>
      </p:sp>
      <p:sp>
        <p:nvSpPr>
          <p:cNvPr id="61" name="Afgeronde rechthoek 15">
            <a:extLst>
              <a:ext uri="{FF2B5EF4-FFF2-40B4-BE49-F238E27FC236}">
                <a16:creationId xmlns:a16="http://schemas.microsoft.com/office/drawing/2014/main" id="{3AFFB8F2-D32F-4902-8E05-0C3CF92DCD43}"/>
              </a:ext>
            </a:extLst>
          </p:cNvPr>
          <p:cNvSpPr/>
          <p:nvPr/>
        </p:nvSpPr>
        <p:spPr>
          <a:xfrm>
            <a:off x="4191635" y="1903095"/>
            <a:ext cx="1796203" cy="306706"/>
          </a:xfrm>
          <a:prstGeom prst="roundRect">
            <a:avLst>
              <a:gd name="adj" fmla="val 4182"/>
            </a:avLst>
          </a:prstGeom>
          <a:ln w="19050">
            <a:solidFill>
              <a:srgbClr val="00448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62" name="Afgeronde rechthoek 15">
            <a:extLst>
              <a:ext uri="{FF2B5EF4-FFF2-40B4-BE49-F238E27FC236}">
                <a16:creationId xmlns:a16="http://schemas.microsoft.com/office/drawing/2014/main" id="{3AFFB8F2-D32F-4902-8E05-0C3CF92DCD43}"/>
              </a:ext>
            </a:extLst>
          </p:cNvPr>
          <p:cNvSpPr/>
          <p:nvPr/>
        </p:nvSpPr>
        <p:spPr>
          <a:xfrm>
            <a:off x="4191635" y="2255520"/>
            <a:ext cx="1796203" cy="306706"/>
          </a:xfrm>
          <a:prstGeom prst="roundRect">
            <a:avLst>
              <a:gd name="adj" fmla="val 4182"/>
            </a:avLst>
          </a:prstGeom>
          <a:ln w="19050">
            <a:solidFill>
              <a:srgbClr val="00448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52" name="Rectangle 20">
            <a:extLst>
              <a:ext uri="{FF2B5EF4-FFF2-40B4-BE49-F238E27FC236}">
                <a16:creationId xmlns:a16="http://schemas.microsoft.com/office/drawing/2014/main" id="{0F76BF85-48EA-414A-9011-F3DAA008AC1A}"/>
              </a:ext>
            </a:extLst>
          </p:cNvPr>
          <p:cNvSpPr/>
          <p:nvPr/>
        </p:nvSpPr>
        <p:spPr>
          <a:xfrm>
            <a:off x="228600" y="666052"/>
            <a:ext cx="2160000" cy="4244408"/>
          </a:xfrm>
          <a:prstGeom prst="rect">
            <a:avLst/>
          </a:prstGeom>
          <a:solidFill>
            <a:srgbClr val="D0E7F3"/>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tIns="90000" bIns="90000" rtlCol="0" anchor="ctr">
            <a:spAutoFit/>
          </a:bodyPr>
          <a:lstStyle/>
          <a:p>
            <a:r>
              <a:rPr lang="nl-NL" sz="800" b="1" dirty="0">
                <a:solidFill>
                  <a:schemeClr val="tx1"/>
                </a:solidFill>
                <a:latin typeface="Verdana" panose="020B0604030504040204" pitchFamily="34" charset="0"/>
                <a:ea typeface="Verdana" panose="020B0604030504040204" pitchFamily="34" charset="0"/>
              </a:rPr>
              <a:t>INSCHAKELEN</a:t>
            </a:r>
          </a:p>
          <a:p>
            <a:r>
              <a:rPr lang="nl-NL" sz="800" dirty="0">
                <a:solidFill>
                  <a:schemeClr val="tx1"/>
                </a:solidFill>
                <a:latin typeface="Verdana" panose="020B0604030504040204" pitchFamily="34" charset="0"/>
                <a:ea typeface="Verdana" panose="020B0604030504040204" pitchFamily="34" charset="0"/>
              </a:rPr>
              <a:t>De verkeersleider verifieert eerst de stremmingssituatie via de beschikbare middelen zoals observatiecamera’s of personeel op straat. Ook schat zij/hij in of de stremming langer dan 10 minuten zal duren.</a:t>
            </a:r>
          </a:p>
          <a:p>
            <a:endParaRPr lang="nl-NL" sz="800" dirty="0">
              <a:solidFill>
                <a:schemeClr val="tx1"/>
              </a:solidFill>
              <a:latin typeface="Verdana" panose="020B0604030504040204" pitchFamily="34" charset="0"/>
              <a:ea typeface="Verdana" panose="020B0604030504040204" pitchFamily="34" charset="0"/>
            </a:endParaRPr>
          </a:p>
          <a:p>
            <a:r>
              <a:rPr lang="nl-NL" sz="800" dirty="0">
                <a:solidFill>
                  <a:schemeClr val="tx1"/>
                </a:solidFill>
                <a:latin typeface="Verdana" panose="020B0604030504040204" pitchFamily="34" charset="0"/>
                <a:ea typeface="Verdana" panose="020B0604030504040204" pitchFamily="34" charset="0"/>
              </a:rPr>
              <a:t>Als de verkeersleider niet kan verifiëren of verwacht dat het korter dan 10 minuten zal duren dan zet hij/zij de stremmingschakeling </a:t>
            </a:r>
            <a:r>
              <a:rPr lang="nl-NL" sz="800" b="1" dirty="0">
                <a:solidFill>
                  <a:schemeClr val="tx1"/>
                </a:solidFill>
                <a:latin typeface="Verdana" panose="020B0604030504040204" pitchFamily="34" charset="0"/>
                <a:ea typeface="Verdana" panose="020B0604030504040204" pitchFamily="34" charset="0"/>
              </a:rPr>
              <a:t>niet</a:t>
            </a:r>
            <a:r>
              <a:rPr lang="nl-NL" sz="800" dirty="0">
                <a:solidFill>
                  <a:schemeClr val="tx1"/>
                </a:solidFill>
                <a:latin typeface="Verdana" panose="020B0604030504040204" pitchFamily="34" charset="0"/>
                <a:ea typeface="Verdana" panose="020B0604030504040204" pitchFamily="34" charset="0"/>
              </a:rPr>
              <a:t> aan. </a:t>
            </a:r>
          </a:p>
          <a:p>
            <a:endParaRPr lang="nl-NL" sz="800" dirty="0">
              <a:solidFill>
                <a:schemeClr val="tx1"/>
              </a:solidFill>
              <a:latin typeface="Verdana" panose="020B0604030504040204" pitchFamily="34" charset="0"/>
              <a:ea typeface="Verdana" panose="020B0604030504040204" pitchFamily="34" charset="0"/>
            </a:endParaRPr>
          </a:p>
          <a:p>
            <a:r>
              <a:rPr lang="nl-NL" sz="800" dirty="0">
                <a:solidFill>
                  <a:schemeClr val="tx1"/>
                </a:solidFill>
                <a:latin typeface="Verdana" panose="020B0604030504040204" pitchFamily="34" charset="0"/>
                <a:ea typeface="Verdana" panose="020B0604030504040204" pitchFamily="34" charset="0"/>
              </a:rPr>
              <a:t>Bij een positieve verificatie activeert de verkeersleider de stremmingschakeling van de juiste wegvakken in het NMS. </a:t>
            </a:r>
          </a:p>
          <a:p>
            <a:endParaRPr lang="nl-NL" sz="800" dirty="0">
              <a:solidFill>
                <a:schemeClr val="tx1"/>
              </a:solidFill>
              <a:latin typeface="Verdana" panose="020B0604030504040204" pitchFamily="34" charset="0"/>
              <a:ea typeface="Verdana" panose="020B0604030504040204" pitchFamily="34" charset="0"/>
            </a:endParaRPr>
          </a:p>
          <a:p>
            <a:r>
              <a:rPr lang="nl-NL" sz="800" dirty="0">
                <a:solidFill>
                  <a:schemeClr val="tx1"/>
                </a:solidFill>
                <a:latin typeface="Verdana" panose="020B0604030504040204" pitchFamily="34" charset="0"/>
                <a:ea typeface="Verdana" panose="020B0604030504040204" pitchFamily="34" charset="0"/>
              </a:rPr>
              <a:t>De volgende situaties worden onderscheiden:</a:t>
            </a:r>
          </a:p>
          <a:p>
            <a:endParaRPr lang="nl-NL" sz="800" dirty="0">
              <a:solidFill>
                <a:schemeClr val="tx1"/>
              </a:solidFill>
              <a:latin typeface="Verdana" panose="020B0604030504040204" pitchFamily="34" charset="0"/>
              <a:ea typeface="Verdana" panose="020B0604030504040204" pitchFamily="34" charset="0"/>
            </a:endParaRPr>
          </a:p>
          <a:p>
            <a:pPr marL="171450" indent="-171450">
              <a:buFontTx/>
              <a:buChar char="-"/>
            </a:pPr>
            <a:r>
              <a:rPr lang="nl-NL" sz="800" dirty="0">
                <a:solidFill>
                  <a:schemeClr val="tx1"/>
                </a:solidFill>
                <a:latin typeface="Verdana" panose="020B0604030504040204" pitchFamily="34" charset="0"/>
                <a:ea typeface="Verdana" panose="020B0604030504040204" pitchFamily="34" charset="0"/>
              </a:rPr>
              <a:t>Weg met gescheiden rijbanen: activeer schakeling in de rijrichting van de stremming.</a:t>
            </a:r>
          </a:p>
          <a:p>
            <a:pPr marL="171450" indent="-171450">
              <a:buFontTx/>
              <a:buChar char="-"/>
            </a:pPr>
            <a:r>
              <a:rPr lang="nl-NL" sz="800" dirty="0">
                <a:solidFill>
                  <a:schemeClr val="tx1"/>
                </a:solidFill>
                <a:latin typeface="Verdana" panose="020B0604030504040204" pitchFamily="34" charset="0"/>
                <a:ea typeface="Verdana" panose="020B0604030504040204" pitchFamily="34" charset="0"/>
              </a:rPr>
              <a:t>Weg met niet gescheiden rijbanen: activeer de schakelingen in beide richtingen van de stremming.</a:t>
            </a:r>
          </a:p>
          <a:p>
            <a:pPr marL="171450" indent="-171450">
              <a:buFontTx/>
              <a:buChar char="-"/>
            </a:pPr>
            <a:r>
              <a:rPr lang="nl-NL" sz="800" dirty="0">
                <a:solidFill>
                  <a:schemeClr val="tx1"/>
                </a:solidFill>
                <a:latin typeface="Verdana" panose="020B0604030504040204" pitchFamily="34" charset="0"/>
                <a:ea typeface="Verdana" panose="020B0604030504040204" pitchFamily="34" charset="0"/>
              </a:rPr>
              <a:t>Kruispuntvlak: activeer schakelingen op alle takken van het kruispunt waar geen verkeer meer door kan rijden in geen enkele richting.</a:t>
            </a:r>
          </a:p>
        </p:txBody>
      </p:sp>
      <p:sp>
        <p:nvSpPr>
          <p:cNvPr id="59" name="Rectangle 20">
            <a:extLst>
              <a:ext uri="{FF2B5EF4-FFF2-40B4-BE49-F238E27FC236}">
                <a16:creationId xmlns:a16="http://schemas.microsoft.com/office/drawing/2014/main" id="{0F76BF85-48EA-414A-9011-F3DAA008AC1A}"/>
              </a:ext>
            </a:extLst>
          </p:cNvPr>
          <p:cNvSpPr/>
          <p:nvPr/>
        </p:nvSpPr>
        <p:spPr>
          <a:xfrm>
            <a:off x="4382161" y="6469231"/>
            <a:ext cx="2695575" cy="797311"/>
          </a:xfrm>
          <a:prstGeom prst="rect">
            <a:avLst/>
          </a:prstGeom>
          <a:solidFill>
            <a:srgbClr val="D0E7F3"/>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tIns="90000" bIns="90000" rtlCol="0" anchor="ctr">
            <a:spAutoFit/>
          </a:bodyPr>
          <a:lstStyle/>
          <a:p>
            <a:r>
              <a:rPr lang="nl-NL" sz="800" b="1" dirty="0">
                <a:solidFill>
                  <a:schemeClr val="tx1"/>
                </a:solidFill>
                <a:latin typeface="Verdana" panose="020B0604030504040204" pitchFamily="34" charset="0"/>
                <a:ea typeface="Verdana" panose="020B0604030504040204" pitchFamily="34" charset="0"/>
              </a:rPr>
              <a:t>UITSCHAKELEN</a:t>
            </a:r>
          </a:p>
          <a:p>
            <a:r>
              <a:rPr lang="nl-NL" sz="800" dirty="0">
                <a:solidFill>
                  <a:schemeClr val="tx1"/>
                </a:solidFill>
                <a:latin typeface="Verdana" panose="020B0604030504040204" pitchFamily="34" charset="0"/>
                <a:ea typeface="Verdana" panose="020B0604030504040204" pitchFamily="34" charset="0"/>
              </a:rPr>
              <a:t>De verkeersleider monitort de stremming via de beschikbare middelen. Zodra de stremming is opgeheven moet de betreffende NMS-schakeling </a:t>
            </a:r>
            <a:r>
              <a:rPr lang="nl-NL" sz="800" b="1" dirty="0">
                <a:solidFill>
                  <a:schemeClr val="tx1"/>
                </a:solidFill>
                <a:latin typeface="Verdana" panose="020B0604030504040204" pitchFamily="34" charset="0"/>
                <a:ea typeface="Verdana" panose="020B0604030504040204" pitchFamily="34" charset="0"/>
              </a:rPr>
              <a:t>zo snel mogelijk </a:t>
            </a:r>
            <a:r>
              <a:rPr lang="nl-NL" sz="800" dirty="0">
                <a:solidFill>
                  <a:schemeClr val="tx1"/>
                </a:solidFill>
                <a:latin typeface="Verdana" panose="020B0604030504040204" pitchFamily="34" charset="0"/>
                <a:ea typeface="Verdana" panose="020B0604030504040204" pitchFamily="34" charset="0"/>
              </a:rPr>
              <a:t>worden uitgeschakeld.</a:t>
            </a:r>
            <a:endParaRPr lang="nl-NL" sz="800" b="1" dirty="0">
              <a:solidFill>
                <a:schemeClr val="tx1"/>
              </a:solidFill>
              <a:latin typeface="Verdana" panose="020B0604030504040204" pitchFamily="34" charset="0"/>
              <a:ea typeface="Verdana" panose="020B0604030504040204" pitchFamily="34" charset="0"/>
            </a:endParaRPr>
          </a:p>
        </p:txBody>
      </p:sp>
      <p:pic>
        <p:nvPicPr>
          <p:cNvPr id="60" name="Afbeelding 59"/>
          <p:cNvPicPr>
            <a:picLocks noChangeAspect="1"/>
          </p:cNvPicPr>
          <p:nvPr/>
        </p:nvPicPr>
        <p:blipFill>
          <a:blip r:embed="rId4"/>
          <a:stretch>
            <a:fillRect/>
          </a:stretch>
        </p:blipFill>
        <p:spPr>
          <a:xfrm>
            <a:off x="2636044" y="1222375"/>
            <a:ext cx="7331525" cy="5064125"/>
          </a:xfrm>
          <a:prstGeom prst="rect">
            <a:avLst/>
          </a:prstGeom>
        </p:spPr>
      </p:pic>
      <p:cxnSp>
        <p:nvCxnSpPr>
          <p:cNvPr id="30" name="Verbindingslijn: gebogen 29">
            <a:extLst>
              <a:ext uri="{FF2B5EF4-FFF2-40B4-BE49-F238E27FC236}">
                <a16:creationId xmlns:a16="http://schemas.microsoft.com/office/drawing/2014/main" id="{4649DA3A-CD51-4901-9A68-2F165EFED85C}"/>
              </a:ext>
            </a:extLst>
          </p:cNvPr>
          <p:cNvCxnSpPr>
            <a:cxnSpLocks/>
            <a:stCxn id="66" idx="1"/>
            <a:endCxn id="52" idx="3"/>
          </p:cNvCxnSpPr>
          <p:nvPr/>
        </p:nvCxnSpPr>
        <p:spPr>
          <a:xfrm rot="10800000">
            <a:off x="2388601" y="2788256"/>
            <a:ext cx="514975" cy="1703598"/>
          </a:xfrm>
          <a:prstGeom prst="bentConnector3">
            <a:avLst>
              <a:gd name="adj1" fmla="val 50000"/>
            </a:avLst>
          </a:prstGeom>
          <a:ln w="12700">
            <a:solidFill>
              <a:schemeClr val="accent1"/>
            </a:solidFill>
            <a:prstDash val="dash"/>
          </a:ln>
        </p:spPr>
        <p:style>
          <a:lnRef idx="1">
            <a:schemeClr val="accent1"/>
          </a:lnRef>
          <a:fillRef idx="0">
            <a:schemeClr val="accent1"/>
          </a:fillRef>
          <a:effectRef idx="0">
            <a:schemeClr val="accent1"/>
          </a:effectRef>
          <a:fontRef idx="minor">
            <a:schemeClr val="tx1"/>
          </a:fontRef>
        </p:style>
      </p:cxnSp>
      <p:sp>
        <p:nvSpPr>
          <p:cNvPr id="64" name="Afgeronde rechthoek 15">
            <a:extLst>
              <a:ext uri="{FF2B5EF4-FFF2-40B4-BE49-F238E27FC236}">
                <a16:creationId xmlns:a16="http://schemas.microsoft.com/office/drawing/2014/main" id="{3AFFB8F2-D32F-4902-8E05-0C3CF92DCD43}"/>
              </a:ext>
            </a:extLst>
          </p:cNvPr>
          <p:cNvSpPr/>
          <p:nvPr/>
        </p:nvSpPr>
        <p:spPr>
          <a:xfrm>
            <a:off x="2751175" y="5221058"/>
            <a:ext cx="1496975" cy="1036867"/>
          </a:xfrm>
          <a:prstGeom prst="roundRect">
            <a:avLst>
              <a:gd name="adj" fmla="val 4182"/>
            </a:avLst>
          </a:prstGeom>
          <a:ln w="19050">
            <a:solidFill>
              <a:srgbClr val="00448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cxnSp>
        <p:nvCxnSpPr>
          <p:cNvPr id="65" name="Verbindingslijn: gebogen 29">
            <a:extLst>
              <a:ext uri="{FF2B5EF4-FFF2-40B4-BE49-F238E27FC236}">
                <a16:creationId xmlns:a16="http://schemas.microsoft.com/office/drawing/2014/main" id="{4649DA3A-CD51-4901-9A68-2F165EFED85C}"/>
              </a:ext>
            </a:extLst>
          </p:cNvPr>
          <p:cNvCxnSpPr>
            <a:cxnSpLocks/>
          </p:cNvCxnSpPr>
          <p:nvPr/>
        </p:nvCxnSpPr>
        <p:spPr>
          <a:xfrm rot="10800000" flipV="1">
            <a:off x="2374494" y="5755007"/>
            <a:ext cx="360000" cy="2"/>
          </a:xfrm>
          <a:prstGeom prst="bentConnector3">
            <a:avLst>
              <a:gd name="adj1" fmla="val 50000"/>
            </a:avLst>
          </a:prstGeom>
          <a:ln w="12700">
            <a:solidFill>
              <a:schemeClr val="accent1"/>
            </a:solidFill>
            <a:prstDash val="dash"/>
          </a:ln>
        </p:spPr>
        <p:style>
          <a:lnRef idx="1">
            <a:schemeClr val="accent1"/>
          </a:lnRef>
          <a:fillRef idx="0">
            <a:schemeClr val="accent1"/>
          </a:fillRef>
          <a:effectRef idx="0">
            <a:schemeClr val="accent1"/>
          </a:effectRef>
          <a:fontRef idx="minor">
            <a:schemeClr val="tx1"/>
          </a:fontRef>
        </p:style>
      </p:cxnSp>
      <p:sp>
        <p:nvSpPr>
          <p:cNvPr id="66" name="Afgeronde rechthoek 15">
            <a:extLst>
              <a:ext uri="{FF2B5EF4-FFF2-40B4-BE49-F238E27FC236}">
                <a16:creationId xmlns:a16="http://schemas.microsoft.com/office/drawing/2014/main" id="{3AFFB8F2-D32F-4902-8E05-0C3CF92DCD43}"/>
              </a:ext>
            </a:extLst>
          </p:cNvPr>
          <p:cNvSpPr/>
          <p:nvPr/>
        </p:nvSpPr>
        <p:spPr>
          <a:xfrm>
            <a:off x="2903575" y="4363266"/>
            <a:ext cx="1039775" cy="257175"/>
          </a:xfrm>
          <a:prstGeom prst="roundRect">
            <a:avLst>
              <a:gd name="adj" fmla="val 4182"/>
            </a:avLst>
          </a:prstGeom>
          <a:ln w="19050">
            <a:solidFill>
              <a:srgbClr val="00448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67" name="Afgeronde rechthoek 15">
            <a:extLst>
              <a:ext uri="{FF2B5EF4-FFF2-40B4-BE49-F238E27FC236}">
                <a16:creationId xmlns:a16="http://schemas.microsoft.com/office/drawing/2014/main" id="{3AFFB8F2-D32F-4902-8E05-0C3CF92DCD43}"/>
              </a:ext>
            </a:extLst>
          </p:cNvPr>
          <p:cNvSpPr/>
          <p:nvPr/>
        </p:nvSpPr>
        <p:spPr>
          <a:xfrm>
            <a:off x="6323050" y="4371975"/>
            <a:ext cx="1039775" cy="257175"/>
          </a:xfrm>
          <a:prstGeom prst="roundRect">
            <a:avLst>
              <a:gd name="adj" fmla="val 4182"/>
            </a:avLst>
          </a:prstGeom>
          <a:ln w="19050">
            <a:solidFill>
              <a:srgbClr val="00448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cxnSp>
        <p:nvCxnSpPr>
          <p:cNvPr id="68" name="Verbindingslijn: gebogen 29">
            <a:extLst>
              <a:ext uri="{FF2B5EF4-FFF2-40B4-BE49-F238E27FC236}">
                <a16:creationId xmlns:a16="http://schemas.microsoft.com/office/drawing/2014/main" id="{4649DA3A-CD51-4901-9A68-2F165EFED85C}"/>
              </a:ext>
            </a:extLst>
          </p:cNvPr>
          <p:cNvCxnSpPr>
            <a:cxnSpLocks/>
            <a:stCxn id="67" idx="2"/>
          </p:cNvCxnSpPr>
          <p:nvPr/>
        </p:nvCxnSpPr>
        <p:spPr>
          <a:xfrm rot="5400000">
            <a:off x="5902732" y="5565372"/>
            <a:ext cx="1876428" cy="3985"/>
          </a:xfrm>
          <a:prstGeom prst="bentConnector3">
            <a:avLst>
              <a:gd name="adj1" fmla="val 50000"/>
            </a:avLst>
          </a:prstGeom>
          <a:ln w="12700">
            <a:solidFill>
              <a:schemeClr val="accent1"/>
            </a:solidFill>
            <a:prstDash val="dash"/>
          </a:ln>
        </p:spPr>
        <p:style>
          <a:lnRef idx="1">
            <a:schemeClr val="accent1"/>
          </a:lnRef>
          <a:fillRef idx="0">
            <a:schemeClr val="accent1"/>
          </a:fillRef>
          <a:effectRef idx="0">
            <a:schemeClr val="accent1"/>
          </a:effectRef>
          <a:fontRef idx="minor">
            <a:schemeClr val="tx1"/>
          </a:fontRef>
        </p:style>
      </p:cxnSp>
      <p:sp>
        <p:nvSpPr>
          <p:cNvPr id="25" name="Rectangle 20">
            <a:extLst>
              <a:ext uri="{FF2B5EF4-FFF2-40B4-BE49-F238E27FC236}">
                <a16:creationId xmlns:a16="http://schemas.microsoft.com/office/drawing/2014/main" id="{0F76BF85-48EA-414A-9011-F3DAA008AC1A}"/>
              </a:ext>
            </a:extLst>
          </p:cNvPr>
          <p:cNvSpPr/>
          <p:nvPr/>
        </p:nvSpPr>
        <p:spPr>
          <a:xfrm>
            <a:off x="7286626" y="6469231"/>
            <a:ext cx="2695574" cy="920422"/>
          </a:xfrm>
          <a:prstGeom prst="rect">
            <a:avLst/>
          </a:prstGeom>
          <a:solidFill>
            <a:srgbClr val="D0E7F3"/>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tIns="90000" bIns="90000" rtlCol="0" anchor="ctr">
            <a:spAutoFit/>
          </a:bodyPr>
          <a:lstStyle/>
          <a:p>
            <a:r>
              <a:rPr lang="nl-NL" sz="800" b="1" dirty="0">
                <a:solidFill>
                  <a:schemeClr val="tx1"/>
                </a:solidFill>
                <a:latin typeface="Verdana" panose="020B0604030504040204" pitchFamily="34" charset="0"/>
                <a:ea typeface="Verdana" panose="020B0604030504040204" pitchFamily="34" charset="0"/>
              </a:rPr>
              <a:t>NMS-ID</a:t>
            </a:r>
          </a:p>
          <a:p>
            <a:r>
              <a:rPr lang="nl-NL" sz="800" dirty="0">
                <a:solidFill>
                  <a:schemeClr val="tx1"/>
                </a:solidFill>
                <a:latin typeface="Verdana" panose="020B0604030504040204" pitchFamily="34" charset="0"/>
                <a:ea typeface="Verdana" panose="020B0604030504040204" pitchFamily="34" charset="0"/>
              </a:rPr>
              <a:t>Dit is de code waaronder de DVM-service geconfigureerd wordt in het NMS van de uitvoerende wegbeheerder. Dit is ook de naam die de wegverkeersleider gebruikt bij het zoeken in zijn bediensysteem. </a:t>
            </a:r>
          </a:p>
        </p:txBody>
      </p:sp>
      <p:sp>
        <p:nvSpPr>
          <p:cNvPr id="26" name="Afgeronde rechthoek 15">
            <a:extLst>
              <a:ext uri="{FF2B5EF4-FFF2-40B4-BE49-F238E27FC236}">
                <a16:creationId xmlns:a16="http://schemas.microsoft.com/office/drawing/2014/main" id="{DE08C8BD-B6D0-4076-AC22-0CA8EAA0F32B}"/>
              </a:ext>
            </a:extLst>
          </p:cNvPr>
          <p:cNvSpPr/>
          <p:nvPr/>
        </p:nvSpPr>
        <p:spPr>
          <a:xfrm>
            <a:off x="7135714" y="5688836"/>
            <a:ext cx="1551086" cy="235714"/>
          </a:xfrm>
          <a:prstGeom prst="roundRect">
            <a:avLst/>
          </a:prstGeom>
          <a:ln w="19050">
            <a:solidFill>
              <a:srgbClr val="00448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cxnSp>
        <p:nvCxnSpPr>
          <p:cNvPr id="27" name="Verbindingslijn: gebogen 29">
            <a:extLst>
              <a:ext uri="{FF2B5EF4-FFF2-40B4-BE49-F238E27FC236}">
                <a16:creationId xmlns:a16="http://schemas.microsoft.com/office/drawing/2014/main" id="{4649DA3A-CD51-4901-9A68-2F165EFED85C}"/>
              </a:ext>
            </a:extLst>
          </p:cNvPr>
          <p:cNvCxnSpPr>
            <a:cxnSpLocks/>
          </p:cNvCxnSpPr>
          <p:nvPr/>
        </p:nvCxnSpPr>
        <p:spPr>
          <a:xfrm rot="16200000" flipH="1">
            <a:off x="7620000" y="6210300"/>
            <a:ext cx="571502" cy="3"/>
          </a:xfrm>
          <a:prstGeom prst="bentConnector3">
            <a:avLst>
              <a:gd name="adj1" fmla="val 50000"/>
            </a:avLst>
          </a:prstGeom>
          <a:ln w="12700">
            <a:solidFill>
              <a:schemeClr val="accent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7817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0">
            <a:extLst>
              <a:ext uri="{FF2B5EF4-FFF2-40B4-BE49-F238E27FC236}">
                <a16:creationId xmlns:a16="http://schemas.microsoft.com/office/drawing/2014/main" id="{FE9D1497-9ECA-4097-AC9E-D1D2CDC580ED}"/>
              </a:ext>
            </a:extLst>
          </p:cNvPr>
          <p:cNvSpPr/>
          <p:nvPr/>
        </p:nvSpPr>
        <p:spPr>
          <a:xfrm>
            <a:off x="5375283" y="1087902"/>
            <a:ext cx="5011730" cy="2088000"/>
          </a:xfrm>
          <a:prstGeom prst="rect">
            <a:avLst/>
          </a:prstGeom>
          <a:solidFill>
            <a:srgbClr val="D0E7F3"/>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latin typeface="Verdana" panose="020B0604030504040204" pitchFamily="34" charset="0"/>
              <a:ea typeface="Verdana" panose="020B0604030504040204" pitchFamily="34" charset="0"/>
            </a:endParaRPr>
          </a:p>
        </p:txBody>
      </p:sp>
      <p:sp>
        <p:nvSpPr>
          <p:cNvPr id="44" name="Tekstvak 43">
            <a:extLst>
              <a:ext uri="{FF2B5EF4-FFF2-40B4-BE49-F238E27FC236}">
                <a16:creationId xmlns:a16="http://schemas.microsoft.com/office/drawing/2014/main" id="{0465B5E3-A28A-4C60-8B0E-817DF9E16FFD}"/>
              </a:ext>
            </a:extLst>
          </p:cNvPr>
          <p:cNvSpPr txBox="1"/>
          <p:nvPr/>
        </p:nvSpPr>
        <p:spPr>
          <a:xfrm>
            <a:off x="191812" y="287338"/>
            <a:ext cx="6285188" cy="400110"/>
          </a:xfrm>
          <a:prstGeom prst="rect">
            <a:avLst/>
          </a:prstGeom>
          <a:noFill/>
        </p:spPr>
        <p:txBody>
          <a:bodyPr wrap="square">
            <a:spAutoFit/>
          </a:bodyPr>
          <a:lstStyle/>
          <a:p>
            <a:r>
              <a:rPr lang="nl-NL" sz="2000" b="1" dirty="0">
                <a:solidFill>
                  <a:srgbClr val="E17000"/>
                </a:solidFill>
                <a:effectLst/>
                <a:latin typeface="Verdana" panose="020B0604030504040204" pitchFamily="34" charset="0"/>
                <a:ea typeface="Calibri" panose="020F0502020204030204" pitchFamily="34" charset="0"/>
                <a:cs typeface="Calibri" panose="020F0502020204030204" pitchFamily="34" charset="0"/>
              </a:rPr>
              <a:t>Diego – volledige stremmingsinformatie</a:t>
            </a:r>
            <a:endParaRPr lang="nl-NL" sz="2000" b="1" dirty="0">
              <a:solidFill>
                <a:schemeClr val="tx1"/>
              </a:solidFill>
              <a:latin typeface="Verdana" panose="020B0604030504040204" pitchFamily="34" charset="0"/>
              <a:ea typeface="Verdana" panose="020B0604030504040204" pitchFamily="34" charset="0"/>
            </a:endParaRPr>
          </a:p>
        </p:txBody>
      </p:sp>
      <p:sp>
        <p:nvSpPr>
          <p:cNvPr id="31" name="TextBox 47">
            <a:extLst>
              <a:ext uri="{FF2B5EF4-FFF2-40B4-BE49-F238E27FC236}">
                <a16:creationId xmlns:a16="http://schemas.microsoft.com/office/drawing/2014/main" id="{0522F069-DAB3-46E9-AA7D-03E5E70C8884}"/>
              </a:ext>
            </a:extLst>
          </p:cNvPr>
          <p:cNvSpPr txBox="1"/>
          <p:nvPr/>
        </p:nvSpPr>
        <p:spPr>
          <a:xfrm>
            <a:off x="5458569" y="1149082"/>
            <a:ext cx="3679238" cy="276999"/>
          </a:xfrm>
          <a:prstGeom prst="rect">
            <a:avLst/>
          </a:prstGeom>
          <a:noFill/>
        </p:spPr>
        <p:txBody>
          <a:bodyPr wrap="square" rtlCol="0">
            <a:spAutoFit/>
          </a:bodyPr>
          <a:lstStyle/>
          <a:p>
            <a:r>
              <a:rPr lang="nl-NL" sz="1200" dirty="0">
                <a:latin typeface="Verdana" panose="020B0604030504040204" pitchFamily="34" charset="0"/>
                <a:ea typeface="Verdana" panose="020B0604030504040204" pitchFamily="34" charset="0"/>
              </a:rPr>
              <a:t>VRAGEN</a:t>
            </a:r>
            <a:endParaRPr lang="nl-NL" sz="900" dirty="0">
              <a:latin typeface="Verdana" panose="020B0604030504040204" pitchFamily="34" charset="0"/>
              <a:ea typeface="Verdana" panose="020B0604030504040204" pitchFamily="34" charset="0"/>
            </a:endParaRPr>
          </a:p>
        </p:txBody>
      </p:sp>
      <p:sp>
        <p:nvSpPr>
          <p:cNvPr id="45" name="Rectangle 20">
            <a:extLst>
              <a:ext uri="{FF2B5EF4-FFF2-40B4-BE49-F238E27FC236}">
                <a16:creationId xmlns:a16="http://schemas.microsoft.com/office/drawing/2014/main" id="{C2E66D9B-3AB6-422E-8912-38B2147EB300}"/>
              </a:ext>
            </a:extLst>
          </p:cNvPr>
          <p:cNvSpPr/>
          <p:nvPr/>
        </p:nvSpPr>
        <p:spPr>
          <a:xfrm>
            <a:off x="304800" y="1086902"/>
            <a:ext cx="4866490" cy="2088000"/>
          </a:xfrm>
          <a:prstGeom prst="rect">
            <a:avLst/>
          </a:prstGeom>
          <a:solidFill>
            <a:srgbClr val="D0E7F3"/>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dirty="0">
              <a:latin typeface="Verdana" panose="020B0604030504040204" pitchFamily="34" charset="0"/>
              <a:ea typeface="Verdana" panose="020B0604030504040204" pitchFamily="34" charset="0"/>
            </a:endParaRPr>
          </a:p>
        </p:txBody>
      </p:sp>
      <p:sp>
        <p:nvSpPr>
          <p:cNvPr id="46" name="TextBox 47">
            <a:extLst>
              <a:ext uri="{FF2B5EF4-FFF2-40B4-BE49-F238E27FC236}">
                <a16:creationId xmlns:a16="http://schemas.microsoft.com/office/drawing/2014/main" id="{E57D417A-F851-4AC3-8D2B-E847FE282108}"/>
              </a:ext>
            </a:extLst>
          </p:cNvPr>
          <p:cNvSpPr txBox="1"/>
          <p:nvPr/>
        </p:nvSpPr>
        <p:spPr>
          <a:xfrm>
            <a:off x="384950" y="1963208"/>
            <a:ext cx="3679238" cy="276999"/>
          </a:xfrm>
          <a:prstGeom prst="rect">
            <a:avLst/>
          </a:prstGeom>
          <a:noFill/>
        </p:spPr>
        <p:txBody>
          <a:bodyPr wrap="square" rtlCol="0">
            <a:spAutoFit/>
          </a:bodyPr>
          <a:lstStyle/>
          <a:p>
            <a:r>
              <a:rPr lang="nl-NL" sz="1200" dirty="0">
                <a:latin typeface="Verdana" panose="020B0604030504040204" pitchFamily="34" charset="0"/>
                <a:ea typeface="Verdana" panose="020B0604030504040204" pitchFamily="34" charset="0"/>
              </a:rPr>
              <a:t>STORINGEN</a:t>
            </a:r>
            <a:endParaRPr lang="nl-NL" sz="900" dirty="0">
              <a:latin typeface="Verdana" panose="020B0604030504040204" pitchFamily="34" charset="0"/>
              <a:ea typeface="Verdana" panose="020B0604030504040204" pitchFamily="34" charset="0"/>
            </a:endParaRPr>
          </a:p>
        </p:txBody>
      </p:sp>
      <p:cxnSp>
        <p:nvCxnSpPr>
          <p:cNvPr id="48" name="Straight Connector 48">
            <a:extLst>
              <a:ext uri="{FF2B5EF4-FFF2-40B4-BE49-F238E27FC236}">
                <a16:creationId xmlns:a16="http://schemas.microsoft.com/office/drawing/2014/main" id="{E91A7D33-7120-40F4-B9F8-B3CAA1600CDA}"/>
              </a:ext>
            </a:extLst>
          </p:cNvPr>
          <p:cNvCxnSpPr>
            <a:cxnSpLocks/>
          </p:cNvCxnSpPr>
          <p:nvPr/>
        </p:nvCxnSpPr>
        <p:spPr>
          <a:xfrm>
            <a:off x="489020" y="1473841"/>
            <a:ext cx="380017" cy="0"/>
          </a:xfrm>
          <a:prstGeom prst="line">
            <a:avLst/>
          </a:prstGeom>
          <a:ln w="28575">
            <a:solidFill>
              <a:srgbClr val="004480"/>
            </a:solidFill>
          </a:ln>
        </p:spPr>
        <p:style>
          <a:lnRef idx="1">
            <a:schemeClr val="accent1"/>
          </a:lnRef>
          <a:fillRef idx="0">
            <a:schemeClr val="accent1"/>
          </a:fillRef>
          <a:effectRef idx="0">
            <a:schemeClr val="accent1"/>
          </a:effectRef>
          <a:fontRef idx="minor">
            <a:schemeClr val="tx1"/>
          </a:fontRef>
        </p:style>
      </p:cxnSp>
      <p:sp>
        <p:nvSpPr>
          <p:cNvPr id="49" name="Tekstvak 48">
            <a:extLst>
              <a:ext uri="{FF2B5EF4-FFF2-40B4-BE49-F238E27FC236}">
                <a16:creationId xmlns:a16="http://schemas.microsoft.com/office/drawing/2014/main" id="{6FD227A9-6648-44B5-9356-BBE8931266C3}"/>
              </a:ext>
            </a:extLst>
          </p:cNvPr>
          <p:cNvSpPr txBox="1"/>
          <p:nvPr/>
        </p:nvSpPr>
        <p:spPr>
          <a:xfrm>
            <a:off x="485775" y="2443134"/>
            <a:ext cx="4500563" cy="461665"/>
          </a:xfrm>
          <a:prstGeom prst="rect">
            <a:avLst/>
          </a:prstGeom>
          <a:solidFill>
            <a:srgbClr val="F2F2F2"/>
          </a:solidFill>
        </p:spPr>
        <p:txBody>
          <a:bodyPr wrap="square">
            <a:spAutoFit/>
          </a:bodyPr>
          <a:lstStyle/>
          <a:p>
            <a:r>
              <a:rPr lang="nl-NL" sz="800" dirty="0">
                <a:latin typeface="Verdana" panose="020B0604030504040204" pitchFamily="34" charset="0"/>
                <a:ea typeface="Verdana" panose="020B0604030504040204" pitchFamily="34" charset="0"/>
              </a:rPr>
              <a:t>Wil je een storing melden? Neem contact op met de NDW Servicedesk (van 9.00-17.00): 088-7973333 / mail@servicedeskndw.nu.</a:t>
            </a:r>
          </a:p>
          <a:p>
            <a:endParaRPr lang="nl-NL" sz="800" dirty="0">
              <a:latin typeface="Verdana" panose="020B0604030504040204" pitchFamily="34" charset="0"/>
              <a:ea typeface="Verdana" panose="020B0604030504040204" pitchFamily="34" charset="0"/>
            </a:endParaRPr>
          </a:p>
        </p:txBody>
      </p:sp>
      <p:sp>
        <p:nvSpPr>
          <p:cNvPr id="72" name="TextBox 47">
            <a:extLst>
              <a:ext uri="{FF2B5EF4-FFF2-40B4-BE49-F238E27FC236}">
                <a16:creationId xmlns:a16="http://schemas.microsoft.com/office/drawing/2014/main" id="{2F74C3EF-77F8-4DE6-811E-78C2F788E5AA}"/>
              </a:ext>
            </a:extLst>
          </p:cNvPr>
          <p:cNvSpPr txBox="1"/>
          <p:nvPr/>
        </p:nvSpPr>
        <p:spPr>
          <a:xfrm>
            <a:off x="384950" y="1159498"/>
            <a:ext cx="3679238" cy="276999"/>
          </a:xfrm>
          <a:prstGeom prst="rect">
            <a:avLst/>
          </a:prstGeom>
          <a:noFill/>
        </p:spPr>
        <p:txBody>
          <a:bodyPr wrap="square" rtlCol="0">
            <a:spAutoFit/>
          </a:bodyPr>
          <a:lstStyle/>
          <a:p>
            <a:r>
              <a:rPr lang="nl-NL" sz="1200" dirty="0">
                <a:latin typeface="Verdana" panose="020B0604030504040204" pitchFamily="34" charset="0"/>
                <a:ea typeface="Verdana" panose="020B0604030504040204" pitchFamily="34" charset="0"/>
              </a:rPr>
              <a:t>URL</a:t>
            </a:r>
            <a:endParaRPr lang="nl-NL" sz="900" dirty="0">
              <a:latin typeface="Verdana" panose="020B0604030504040204" pitchFamily="34" charset="0"/>
              <a:ea typeface="Verdana" panose="020B0604030504040204" pitchFamily="34" charset="0"/>
            </a:endParaRPr>
          </a:p>
        </p:txBody>
      </p:sp>
      <p:sp>
        <p:nvSpPr>
          <p:cNvPr id="73" name="Tekstvak 72">
            <a:extLst>
              <a:ext uri="{FF2B5EF4-FFF2-40B4-BE49-F238E27FC236}">
                <a16:creationId xmlns:a16="http://schemas.microsoft.com/office/drawing/2014/main" id="{195A069A-CB2F-4911-878E-A233DAE861C0}"/>
              </a:ext>
            </a:extLst>
          </p:cNvPr>
          <p:cNvSpPr txBox="1"/>
          <p:nvPr/>
        </p:nvSpPr>
        <p:spPr>
          <a:xfrm>
            <a:off x="489504" y="1643604"/>
            <a:ext cx="4496834" cy="246221"/>
          </a:xfrm>
          <a:prstGeom prst="rect">
            <a:avLst/>
          </a:prstGeom>
          <a:solidFill>
            <a:srgbClr val="F2F2F2"/>
          </a:solidFill>
        </p:spPr>
        <p:txBody>
          <a:bodyPr wrap="square">
            <a:spAutoFit/>
          </a:bodyPr>
          <a:lstStyle/>
          <a:p>
            <a:r>
              <a:rPr lang="nl-NL" sz="1000" b="1" dirty="0">
                <a:solidFill>
                  <a:srgbClr val="E85B1A"/>
                </a:solidFill>
                <a:latin typeface="Verdana" panose="020B0604030504040204" pitchFamily="34" charset="0"/>
                <a:ea typeface="Verdana" panose="020B0604030504040204" pitchFamily="34" charset="0"/>
              </a:rPr>
              <a:t>https://diego.ndw.nu</a:t>
            </a:r>
          </a:p>
        </p:txBody>
      </p:sp>
      <p:sp>
        <p:nvSpPr>
          <p:cNvPr id="74" name="Rechthoek 73">
            <a:extLst>
              <a:ext uri="{FF2B5EF4-FFF2-40B4-BE49-F238E27FC236}">
                <a16:creationId xmlns:a16="http://schemas.microsoft.com/office/drawing/2014/main" id="{F7E55A54-EB1C-4BE0-BCBA-B8E4D14F940F}"/>
              </a:ext>
            </a:extLst>
          </p:cNvPr>
          <p:cNvSpPr/>
          <p:nvPr/>
        </p:nvSpPr>
        <p:spPr>
          <a:xfrm>
            <a:off x="325010" y="3489930"/>
            <a:ext cx="10044000" cy="2988000"/>
          </a:xfrm>
          <a:prstGeom prst="rect">
            <a:avLst/>
          </a:prstGeom>
          <a:noFill/>
          <a:ln w="28575">
            <a:solidFill>
              <a:srgbClr val="EA5C1A"/>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nl-NL"/>
          </a:p>
        </p:txBody>
      </p:sp>
      <p:sp>
        <p:nvSpPr>
          <p:cNvPr id="43" name="Tekstvak 42">
            <a:extLst>
              <a:ext uri="{FF2B5EF4-FFF2-40B4-BE49-F238E27FC236}">
                <a16:creationId xmlns:a16="http://schemas.microsoft.com/office/drawing/2014/main" id="{4A70E99E-B35B-42C5-8E9C-21C7DA1CF970}"/>
              </a:ext>
            </a:extLst>
          </p:cNvPr>
          <p:cNvSpPr txBox="1"/>
          <p:nvPr/>
        </p:nvSpPr>
        <p:spPr>
          <a:xfrm>
            <a:off x="8094420" y="298542"/>
            <a:ext cx="2292593" cy="400110"/>
          </a:xfrm>
          <a:prstGeom prst="rect">
            <a:avLst/>
          </a:prstGeom>
          <a:noFill/>
          <a:ln w="19050">
            <a:solidFill>
              <a:srgbClr val="E95B19"/>
            </a:solidFill>
          </a:ln>
        </p:spPr>
        <p:txBody>
          <a:bodyPr wrap="square">
            <a:spAutoFit/>
          </a:bodyPr>
          <a:lstStyle/>
          <a:p>
            <a:r>
              <a:rPr lang="nl-NL" sz="1000" dirty="0">
                <a:solidFill>
                  <a:schemeClr val="tx1"/>
                </a:solidFill>
                <a:latin typeface="Verdana" panose="020B0604030504040204" pitchFamily="34" charset="0"/>
                <a:ea typeface="Verdana" panose="020B0604030504040204" pitchFamily="34" charset="0"/>
              </a:rPr>
              <a:t>QRC voor de verkeerskundige.</a:t>
            </a:r>
          </a:p>
          <a:p>
            <a:r>
              <a:rPr lang="nl-NL" sz="1000" i="1" dirty="0">
                <a:solidFill>
                  <a:schemeClr val="tx1"/>
                </a:solidFill>
                <a:latin typeface="Verdana" panose="020B0604030504040204" pitchFamily="34" charset="0"/>
                <a:ea typeface="Verdana" panose="020B0604030504040204" pitchFamily="34" charset="0"/>
              </a:rPr>
              <a:t>versie april 2026</a:t>
            </a:r>
          </a:p>
        </p:txBody>
      </p:sp>
      <p:cxnSp>
        <p:nvCxnSpPr>
          <p:cNvPr id="52" name="Straight Connector 48">
            <a:extLst>
              <a:ext uri="{FF2B5EF4-FFF2-40B4-BE49-F238E27FC236}">
                <a16:creationId xmlns:a16="http://schemas.microsoft.com/office/drawing/2014/main" id="{540ECD91-374C-407C-B6D3-CE049870B95B}"/>
              </a:ext>
            </a:extLst>
          </p:cNvPr>
          <p:cNvCxnSpPr>
            <a:cxnSpLocks/>
          </p:cNvCxnSpPr>
          <p:nvPr/>
        </p:nvCxnSpPr>
        <p:spPr>
          <a:xfrm>
            <a:off x="485775" y="2281077"/>
            <a:ext cx="380017" cy="0"/>
          </a:xfrm>
          <a:prstGeom prst="line">
            <a:avLst/>
          </a:prstGeom>
          <a:ln w="28575">
            <a:solidFill>
              <a:srgbClr val="004480"/>
            </a:solidFill>
          </a:ln>
        </p:spPr>
        <p:style>
          <a:lnRef idx="1">
            <a:schemeClr val="accent1"/>
          </a:lnRef>
          <a:fillRef idx="0">
            <a:schemeClr val="accent1"/>
          </a:fillRef>
          <a:effectRef idx="0">
            <a:schemeClr val="accent1"/>
          </a:effectRef>
          <a:fontRef idx="minor">
            <a:schemeClr val="tx1"/>
          </a:fontRef>
        </p:style>
      </p:cxnSp>
      <p:cxnSp>
        <p:nvCxnSpPr>
          <p:cNvPr id="77" name="Straight Connector 48">
            <a:extLst>
              <a:ext uri="{FF2B5EF4-FFF2-40B4-BE49-F238E27FC236}">
                <a16:creationId xmlns:a16="http://schemas.microsoft.com/office/drawing/2014/main" id="{30B747F0-6619-4295-8E16-B4E77ED49E10}"/>
              </a:ext>
            </a:extLst>
          </p:cNvPr>
          <p:cNvCxnSpPr>
            <a:cxnSpLocks/>
          </p:cNvCxnSpPr>
          <p:nvPr/>
        </p:nvCxnSpPr>
        <p:spPr>
          <a:xfrm>
            <a:off x="5566030" y="1473841"/>
            <a:ext cx="380017" cy="0"/>
          </a:xfrm>
          <a:prstGeom prst="line">
            <a:avLst/>
          </a:prstGeom>
          <a:ln w="28575">
            <a:solidFill>
              <a:srgbClr val="004480"/>
            </a:solidFill>
          </a:ln>
        </p:spPr>
        <p:style>
          <a:lnRef idx="1">
            <a:schemeClr val="accent1"/>
          </a:lnRef>
          <a:fillRef idx="0">
            <a:schemeClr val="accent1"/>
          </a:fillRef>
          <a:effectRef idx="0">
            <a:schemeClr val="accent1"/>
          </a:effectRef>
          <a:fontRef idx="minor">
            <a:schemeClr val="tx1"/>
          </a:fontRef>
        </p:style>
      </p:cxnSp>
      <p:sp>
        <p:nvSpPr>
          <p:cNvPr id="3" name="Tekstvak 2"/>
          <p:cNvSpPr txBox="1"/>
          <p:nvPr/>
        </p:nvSpPr>
        <p:spPr>
          <a:xfrm>
            <a:off x="352426" y="3516342"/>
            <a:ext cx="9961156" cy="2708434"/>
          </a:xfrm>
          <a:prstGeom prst="rect">
            <a:avLst/>
          </a:prstGeom>
          <a:solidFill>
            <a:schemeClr val="bg1"/>
          </a:solidFill>
          <a:ln>
            <a:solidFill>
              <a:schemeClr val="bg1"/>
            </a:solidFill>
          </a:ln>
        </p:spPr>
        <p:txBody>
          <a:bodyPr wrap="square" rtlCol="0">
            <a:spAutoFit/>
          </a:bodyPr>
          <a:lstStyle/>
          <a:p>
            <a:r>
              <a:rPr lang="nl-NL" sz="1400" b="1" dirty="0">
                <a:solidFill>
                  <a:srgbClr val="E65A1A"/>
                </a:solidFill>
              </a:rPr>
              <a:t>Deze QRC is een aanvulling op de reeds bestaande Diego QRC voor de verkeerskundige, versie maart 2022. </a:t>
            </a:r>
          </a:p>
          <a:p>
            <a:endParaRPr lang="nl-NL" sz="1200" b="1" dirty="0"/>
          </a:p>
          <a:p>
            <a:r>
              <a:rPr lang="nl-NL" sz="1200" b="1" dirty="0" err="1"/>
              <a:t>Datex</a:t>
            </a:r>
            <a:r>
              <a:rPr lang="nl-NL" sz="1200" b="1" dirty="0"/>
              <a:t>-stremmingsmaatregel</a:t>
            </a:r>
          </a:p>
          <a:p>
            <a:r>
              <a:rPr lang="nl-NL" sz="1200" dirty="0"/>
              <a:t>Diego is uitgebreid met een functionaliteit om volledige stremmingsinformatie door te geven via </a:t>
            </a:r>
            <a:r>
              <a:rPr lang="nl-NL" sz="1200" dirty="0" err="1"/>
              <a:t>Datex</a:t>
            </a:r>
            <a:r>
              <a:rPr lang="nl-NL" sz="1200" dirty="0"/>
              <a:t> II, een data standaard voor het uitwisselen van verkeersinformatie. Dit is gedaan in de vorm van een </a:t>
            </a:r>
            <a:r>
              <a:rPr lang="nl-NL" sz="1200" dirty="0" err="1"/>
              <a:t>Datex</a:t>
            </a:r>
            <a:r>
              <a:rPr lang="nl-NL" sz="1200" dirty="0"/>
              <a:t>-stremmingsmaatregel, die aan een regelscenario wordt toegevoegd. Met deze </a:t>
            </a:r>
            <a:r>
              <a:rPr lang="nl-NL" sz="1200" dirty="0" err="1"/>
              <a:t>Datex</a:t>
            </a:r>
            <a:r>
              <a:rPr lang="nl-NL" sz="1200" dirty="0"/>
              <a:t>-maatregel is een wegbeheerder in staat om vanuit het NMS informatie door te geven aan serviceproviders over volledige stremmingen. Met deze informatie kunnen serviceproviders weggebruikers beter informeren of adviseren. </a:t>
            </a:r>
          </a:p>
          <a:p>
            <a:endParaRPr lang="nl-NL" sz="1200" dirty="0"/>
          </a:p>
          <a:p>
            <a:r>
              <a:rPr lang="nl-NL" sz="1200" b="1" dirty="0"/>
              <a:t>Rol van de verkeerskundige</a:t>
            </a:r>
          </a:p>
          <a:p>
            <a:r>
              <a:rPr lang="nl-NL" sz="1200" dirty="0"/>
              <a:t>Stremmingen zijn verkeerssituaties waarbij de capaciteit van een weg beperkt is en verkeer niet goed kan passeren. Het betreft bijvoorbeeld ongevallen, pechgevallen, afsluitingen bij evenementen, wegwerkzaamheden, etc. De verkeerskundige dient deze stremming te configureren in Diego door in een bestaand regelscenario een stremmingschakeling toe te voegen (1), een stremmingswegvak in te tekenen (2) en een DVM-service aan te maken (3) waar vervolgens een </a:t>
            </a:r>
            <a:r>
              <a:rPr lang="nl-NL" sz="1200" dirty="0" err="1"/>
              <a:t>Datex</a:t>
            </a:r>
            <a:r>
              <a:rPr lang="nl-NL" sz="1200" dirty="0"/>
              <a:t>-stremmingsmaatregel aan wordt toegevoegd (4). Voordat het scenario kan worden vrijgegeven, is als laatste de goedkeuring van een collega nodig (5). Deze stappen worden nader toegelicht op de volgende pagina’s. </a:t>
            </a:r>
          </a:p>
        </p:txBody>
      </p:sp>
      <p:sp>
        <p:nvSpPr>
          <p:cNvPr id="36" name="Tekstvak 35">
            <a:extLst>
              <a:ext uri="{FF2B5EF4-FFF2-40B4-BE49-F238E27FC236}">
                <a16:creationId xmlns:a16="http://schemas.microsoft.com/office/drawing/2014/main" id="{E5F69E1F-379E-430C-8992-05B578CA240F}"/>
              </a:ext>
            </a:extLst>
          </p:cNvPr>
          <p:cNvSpPr txBox="1"/>
          <p:nvPr/>
        </p:nvSpPr>
        <p:spPr>
          <a:xfrm>
            <a:off x="5550293" y="1658904"/>
            <a:ext cx="4503295" cy="461665"/>
          </a:xfrm>
          <a:prstGeom prst="rect">
            <a:avLst/>
          </a:prstGeom>
          <a:solidFill>
            <a:srgbClr val="F2F2F2"/>
          </a:solidFill>
        </p:spPr>
        <p:txBody>
          <a:bodyPr wrap="square">
            <a:spAutoFit/>
          </a:bodyPr>
          <a:lstStyle/>
          <a:p>
            <a:r>
              <a:rPr lang="nl-NL" sz="800" dirty="0">
                <a:latin typeface="Verdana" panose="020B0604030504040204" pitchFamily="34" charset="0"/>
                <a:ea typeface="Verdana" panose="020B0604030504040204" pitchFamily="34" charset="0"/>
              </a:rPr>
              <a:t>Heb je een vraag? Neem contact op met de NDW Servicedesk (van 9.00-17.00): 088-7973333 / </a:t>
            </a:r>
            <a:r>
              <a:rPr lang="nl-NL" sz="800" dirty="0">
                <a:latin typeface="Verdana" panose="020B0604030504040204" pitchFamily="34" charset="0"/>
                <a:ea typeface="Verdana" panose="020B0604030504040204" pitchFamily="34" charset="0"/>
                <a:hlinkClick r:id="rId2"/>
              </a:rPr>
              <a:t>mail@servicedeskndw.nu</a:t>
            </a:r>
            <a:r>
              <a:rPr lang="nl-NL" sz="800" dirty="0">
                <a:latin typeface="Verdana" panose="020B0604030504040204" pitchFamily="34" charset="0"/>
                <a:ea typeface="Verdana" panose="020B0604030504040204" pitchFamily="34" charset="0"/>
              </a:rPr>
              <a:t>. </a:t>
            </a:r>
          </a:p>
          <a:p>
            <a:endParaRPr lang="nl-NL" sz="8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736196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hthoek 7"/>
          <p:cNvSpPr/>
          <p:nvPr/>
        </p:nvSpPr>
        <p:spPr>
          <a:xfrm>
            <a:off x="2613096" y="915476"/>
            <a:ext cx="7759144" cy="5148750"/>
          </a:xfrm>
          <a:prstGeom prst="rect">
            <a:avLst/>
          </a:prstGeom>
          <a:noFill/>
          <a:ln w="28575">
            <a:solidFill>
              <a:srgbClr val="E85B19"/>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nl-NL"/>
          </a:p>
        </p:txBody>
      </p:sp>
      <p:sp>
        <p:nvSpPr>
          <p:cNvPr id="16" name="Tekstvak 15">
            <a:extLst>
              <a:ext uri="{FF2B5EF4-FFF2-40B4-BE49-F238E27FC236}">
                <a16:creationId xmlns:a16="http://schemas.microsoft.com/office/drawing/2014/main" id="{06670FA5-281F-43D9-8B40-F72A8C0521C5}"/>
              </a:ext>
            </a:extLst>
          </p:cNvPr>
          <p:cNvSpPr txBox="1"/>
          <p:nvPr/>
        </p:nvSpPr>
        <p:spPr>
          <a:xfrm>
            <a:off x="202039" y="296412"/>
            <a:ext cx="7903736" cy="369332"/>
          </a:xfrm>
          <a:prstGeom prst="rect">
            <a:avLst/>
          </a:prstGeom>
          <a:noFill/>
        </p:spPr>
        <p:txBody>
          <a:bodyPr wrap="square">
            <a:spAutoFit/>
          </a:bodyPr>
          <a:lstStyle/>
          <a:p>
            <a:r>
              <a:rPr lang="nl-NL" b="1" dirty="0">
                <a:latin typeface="Verdana" panose="020B0604030504040204" pitchFamily="34" charset="0"/>
                <a:ea typeface="Verdana" panose="020B0604030504040204" pitchFamily="34" charset="0"/>
              </a:rPr>
              <a:t>Aanmaken stremmingss</a:t>
            </a:r>
            <a:r>
              <a:rPr lang="nl-NL" sz="1800" b="1" dirty="0">
                <a:solidFill>
                  <a:schemeClr val="tx1"/>
                </a:solidFill>
                <a:latin typeface="Verdana" panose="020B0604030504040204" pitchFamily="34" charset="0"/>
                <a:ea typeface="Verdana" panose="020B0604030504040204" pitchFamily="34" charset="0"/>
              </a:rPr>
              <a:t>chakeling</a:t>
            </a:r>
            <a:endParaRPr lang="en-NL" dirty="0"/>
          </a:p>
        </p:txBody>
      </p:sp>
      <p:sp>
        <p:nvSpPr>
          <p:cNvPr id="20" name="Tekstvak 19">
            <a:extLst>
              <a:ext uri="{FF2B5EF4-FFF2-40B4-BE49-F238E27FC236}">
                <a16:creationId xmlns:a16="http://schemas.microsoft.com/office/drawing/2014/main" id="{DD9BB269-B63D-44F9-B86C-631359FBDD30}"/>
              </a:ext>
            </a:extLst>
          </p:cNvPr>
          <p:cNvSpPr txBox="1"/>
          <p:nvPr/>
        </p:nvSpPr>
        <p:spPr>
          <a:xfrm>
            <a:off x="8205746" y="298542"/>
            <a:ext cx="2160000" cy="400110"/>
          </a:xfrm>
          <a:prstGeom prst="rect">
            <a:avLst/>
          </a:prstGeom>
          <a:noFill/>
          <a:ln w="19050">
            <a:solidFill>
              <a:srgbClr val="E65A1A"/>
            </a:solidFill>
          </a:ln>
        </p:spPr>
        <p:txBody>
          <a:bodyPr wrap="square">
            <a:spAutoFit/>
          </a:bodyPr>
          <a:lstStyle/>
          <a:p>
            <a:r>
              <a:rPr lang="nl-NL" sz="1000" dirty="0">
                <a:solidFill>
                  <a:schemeClr val="tx1"/>
                </a:solidFill>
                <a:latin typeface="Verdana" panose="020B0604030504040204" pitchFamily="34" charset="0"/>
                <a:ea typeface="Verdana" panose="020B0604030504040204" pitchFamily="34" charset="0"/>
              </a:rPr>
              <a:t>QRC voor de verkeerskundige.</a:t>
            </a:r>
          </a:p>
          <a:p>
            <a:r>
              <a:rPr lang="nl-NL" sz="1000" i="1" dirty="0">
                <a:latin typeface="Verdana" panose="020B0604030504040204" pitchFamily="34" charset="0"/>
                <a:ea typeface="Verdana" panose="020B0604030504040204" pitchFamily="34" charset="0"/>
              </a:rPr>
              <a:t>versie </a:t>
            </a:r>
            <a:r>
              <a:rPr lang="nl-NL" sz="1000" i="1" dirty="0">
                <a:solidFill>
                  <a:schemeClr val="tx1"/>
                </a:solidFill>
                <a:latin typeface="Verdana" panose="020B0604030504040204" pitchFamily="34" charset="0"/>
                <a:ea typeface="Verdana" panose="020B0604030504040204" pitchFamily="34" charset="0"/>
              </a:rPr>
              <a:t>april 2026</a:t>
            </a:r>
            <a:endParaRPr lang="nl-NL" sz="1000" i="1" dirty="0">
              <a:latin typeface="Verdana" panose="020B0604030504040204" pitchFamily="34" charset="0"/>
              <a:ea typeface="Verdana" panose="020B0604030504040204" pitchFamily="34" charset="0"/>
            </a:endParaRPr>
          </a:p>
        </p:txBody>
      </p:sp>
      <p:pic>
        <p:nvPicPr>
          <p:cNvPr id="31" name="Afbeelding 30">
            <a:extLst>
              <a:ext uri="{FF2B5EF4-FFF2-40B4-BE49-F238E27FC236}">
                <a16:creationId xmlns:a16="http://schemas.microsoft.com/office/drawing/2014/main" id="{8DB65301-6834-408A-BC12-898490FD0AA9}"/>
              </a:ext>
            </a:extLst>
          </p:cNvPr>
          <p:cNvPicPr>
            <a:picLocks noChangeAspect="1"/>
          </p:cNvPicPr>
          <p:nvPr/>
        </p:nvPicPr>
        <p:blipFill>
          <a:blip r:embed="rId2"/>
          <a:stretch>
            <a:fillRect/>
          </a:stretch>
        </p:blipFill>
        <p:spPr>
          <a:xfrm>
            <a:off x="9954147" y="3067822"/>
            <a:ext cx="297503" cy="154865"/>
          </a:xfrm>
          <a:prstGeom prst="rect">
            <a:avLst/>
          </a:prstGeom>
        </p:spPr>
      </p:pic>
      <p:sp>
        <p:nvSpPr>
          <p:cNvPr id="38" name="Rectangle 20">
            <a:extLst>
              <a:ext uri="{FF2B5EF4-FFF2-40B4-BE49-F238E27FC236}">
                <a16:creationId xmlns:a16="http://schemas.microsoft.com/office/drawing/2014/main" id="{0643E8BA-288D-492A-8B75-08C53C9B5F84}"/>
              </a:ext>
            </a:extLst>
          </p:cNvPr>
          <p:cNvSpPr/>
          <p:nvPr/>
        </p:nvSpPr>
        <p:spPr>
          <a:xfrm>
            <a:off x="223283" y="907640"/>
            <a:ext cx="2196000" cy="3600000"/>
          </a:xfrm>
          <a:prstGeom prst="rect">
            <a:avLst/>
          </a:prstGeom>
          <a:solidFill>
            <a:srgbClr val="D0E7F3"/>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tIns="90000" bIns="90000" numCol="1" rtlCol="0" anchor="ctr">
            <a:spAutoFit/>
          </a:bodyPr>
          <a:lstStyle/>
          <a:p>
            <a:r>
              <a:rPr lang="nl-NL" sz="800" b="1" dirty="0">
                <a:solidFill>
                  <a:schemeClr val="tx1"/>
                </a:solidFill>
                <a:latin typeface="Verdana" panose="020B0604030504040204" pitchFamily="34" charset="0"/>
                <a:ea typeface="Verdana" panose="020B0604030504040204" pitchFamily="34" charset="0"/>
              </a:rPr>
              <a:t>1. AANMAKEN NIEUWE STREMMINGSSCHAKELING</a:t>
            </a:r>
          </a:p>
          <a:p>
            <a:r>
              <a:rPr lang="nl-NL" sz="800" dirty="0">
                <a:solidFill>
                  <a:schemeClr val="tx1"/>
                </a:solidFill>
                <a:latin typeface="Verdana" panose="020B0604030504040204" pitchFamily="34" charset="0"/>
                <a:ea typeface="Verdana" panose="020B0604030504040204" pitchFamily="34" charset="0"/>
              </a:rPr>
              <a:t>Voor een stremming dien je eerst een stremmingsschakeling toe te voegen aan een bestaand regelscenario. Klik op het tabblad ‘Schakelingen’ in het regelscenario waar je een nieuwe schakeling voor wilt aanmaken. Klik op ‘Schakeling toevoegen’.</a:t>
            </a:r>
          </a:p>
          <a:p>
            <a:endParaRPr lang="nl-NL" sz="800" dirty="0">
              <a:solidFill>
                <a:schemeClr val="tx1"/>
              </a:solidFill>
              <a:latin typeface="Verdana" panose="020B0604030504040204" pitchFamily="34" charset="0"/>
              <a:ea typeface="Verdana" panose="020B0604030504040204" pitchFamily="34" charset="0"/>
            </a:endParaRPr>
          </a:p>
          <a:p>
            <a:r>
              <a:rPr lang="nl-NL" sz="800" dirty="0">
                <a:solidFill>
                  <a:schemeClr val="tx1"/>
                </a:solidFill>
                <a:latin typeface="Verdana" panose="020B0604030504040204" pitchFamily="34" charset="0"/>
                <a:ea typeface="Verdana" panose="020B0604030504040204" pitchFamily="34" charset="0"/>
              </a:rPr>
              <a:t>Speciaal voor de stremmingsmaatregel geldt:</a:t>
            </a:r>
          </a:p>
          <a:p>
            <a:pPr marL="171450" indent="-171450">
              <a:buFontTx/>
              <a:buChar char="-"/>
            </a:pPr>
            <a:r>
              <a:rPr lang="nl-NL" sz="800" dirty="0">
                <a:solidFill>
                  <a:schemeClr val="tx1"/>
                </a:solidFill>
                <a:latin typeface="Verdana" panose="020B0604030504040204" pitchFamily="34" charset="0"/>
                <a:ea typeface="Verdana" panose="020B0604030504040204" pitchFamily="34" charset="0"/>
              </a:rPr>
              <a:t>Type: “Calamiteit”, “Wegwerkzaamheid”, “Evenement” of “Weersomstandigheden”. </a:t>
            </a:r>
          </a:p>
          <a:p>
            <a:pPr marL="171450" indent="-171450">
              <a:buFontTx/>
              <a:buChar char="-"/>
            </a:pPr>
            <a:r>
              <a:rPr lang="nl-NL" sz="800" dirty="0">
                <a:solidFill>
                  <a:schemeClr val="tx1"/>
                </a:solidFill>
                <a:latin typeface="Verdana" panose="020B0604030504040204" pitchFamily="34" charset="0"/>
                <a:ea typeface="Verdana" panose="020B0604030504040204" pitchFamily="34" charset="0"/>
              </a:rPr>
              <a:t>Beschikbare capaciteit: moet gelijk zijn aan “volledige stremming”. </a:t>
            </a:r>
          </a:p>
          <a:p>
            <a:pPr marL="171450" indent="-171450">
              <a:buFontTx/>
              <a:buChar char="-"/>
            </a:pPr>
            <a:r>
              <a:rPr lang="nl-NL" sz="800" dirty="0">
                <a:solidFill>
                  <a:schemeClr val="tx1"/>
                </a:solidFill>
                <a:latin typeface="Verdana" panose="020B0604030504040204" pitchFamily="34" charset="0"/>
                <a:ea typeface="Verdana" panose="020B0604030504040204" pitchFamily="34" charset="0"/>
              </a:rPr>
              <a:t>Meldingsnummer: er kan een link naar Melvin worden toegevoegd. Deze link is verplicht voor stremmingen bij werkzaamheden en evenementen en moet handmatig in Melvin worden opgezocht. Daarna kan in Diego gecontroleerd worden of de juiste link is ingevoerd, door te klikken op ‘</a:t>
            </a:r>
            <a:r>
              <a:rPr lang="nl-NL" sz="800" dirty="0">
                <a:solidFill>
                  <a:srgbClr val="E85B19"/>
                </a:solidFill>
                <a:latin typeface="Verdana" panose="020B0604030504040204" pitchFamily="34" charset="0"/>
                <a:ea typeface="Verdana" panose="020B0604030504040204" pitchFamily="34" charset="0"/>
              </a:rPr>
              <a:t>Meldingsnummer opzoeken</a:t>
            </a:r>
            <a:r>
              <a:rPr lang="nl-NL" sz="800" dirty="0">
                <a:solidFill>
                  <a:schemeClr val="tx1"/>
                </a:solidFill>
                <a:latin typeface="Verdana" panose="020B0604030504040204" pitchFamily="34" charset="0"/>
                <a:ea typeface="Verdana" panose="020B0604030504040204" pitchFamily="34" charset="0"/>
              </a:rPr>
              <a:t>’. </a:t>
            </a:r>
          </a:p>
        </p:txBody>
      </p:sp>
      <p:sp>
        <p:nvSpPr>
          <p:cNvPr id="41" name="Rectangle 20">
            <a:extLst>
              <a:ext uri="{FF2B5EF4-FFF2-40B4-BE49-F238E27FC236}">
                <a16:creationId xmlns:a16="http://schemas.microsoft.com/office/drawing/2014/main" id="{67295E37-EEE2-47C4-A8D9-B79CD43A1642}"/>
              </a:ext>
            </a:extLst>
          </p:cNvPr>
          <p:cNvSpPr/>
          <p:nvPr/>
        </p:nvSpPr>
        <p:spPr>
          <a:xfrm>
            <a:off x="3259300" y="6219437"/>
            <a:ext cx="2880000" cy="1166643"/>
          </a:xfrm>
          <a:prstGeom prst="rect">
            <a:avLst/>
          </a:prstGeom>
          <a:solidFill>
            <a:srgbClr val="D0E7F3"/>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tIns="90000" bIns="90000" rtlCol="0" anchor="ctr">
            <a:spAutoFit/>
          </a:bodyPr>
          <a:lstStyle/>
          <a:p>
            <a:r>
              <a:rPr lang="nl-NL" sz="800" b="1" dirty="0">
                <a:solidFill>
                  <a:schemeClr val="tx1"/>
                </a:solidFill>
                <a:latin typeface="Verdana" panose="020B0604030504040204" pitchFamily="34" charset="0"/>
                <a:ea typeface="Verdana" panose="020B0604030504040204" pitchFamily="34" charset="0"/>
              </a:rPr>
              <a:t>INSCHAKEL VOORWAARDEN </a:t>
            </a:r>
          </a:p>
          <a:p>
            <a:r>
              <a:rPr lang="nl-NL" sz="800" dirty="0">
                <a:solidFill>
                  <a:schemeClr val="tx1"/>
                </a:solidFill>
                <a:latin typeface="Verdana" panose="020B0604030504040204" pitchFamily="34" charset="0"/>
                <a:ea typeface="Verdana" panose="020B0604030504040204" pitchFamily="34" charset="0"/>
              </a:rPr>
              <a:t>Aanbevolen wordt om de volgende tekst (of vergelijkbaar) op te nemen: </a:t>
            </a:r>
          </a:p>
          <a:p>
            <a:endParaRPr lang="nl-NL" sz="800" dirty="0">
              <a:solidFill>
                <a:schemeClr val="tx1"/>
              </a:solidFill>
              <a:latin typeface="Verdana" panose="020B0604030504040204" pitchFamily="34" charset="0"/>
              <a:ea typeface="Verdana" panose="020B0604030504040204" pitchFamily="34" charset="0"/>
            </a:endParaRPr>
          </a:p>
          <a:p>
            <a:r>
              <a:rPr lang="nl-NL" sz="800" dirty="0">
                <a:solidFill>
                  <a:schemeClr val="tx1"/>
                </a:solidFill>
                <a:latin typeface="Verdana" panose="020B0604030504040204" pitchFamily="34" charset="0"/>
                <a:ea typeface="Verdana" panose="020B0604030504040204" pitchFamily="34" charset="0"/>
              </a:rPr>
              <a:t>“Er is een volledige stremming opgetreden </a:t>
            </a:r>
          </a:p>
          <a:p>
            <a:r>
              <a:rPr lang="nl-NL" sz="800" dirty="0">
                <a:solidFill>
                  <a:schemeClr val="tx1"/>
                </a:solidFill>
                <a:latin typeface="Verdana" panose="020B0604030504040204" pitchFamily="34" charset="0"/>
                <a:ea typeface="Verdana" panose="020B0604030504040204" pitchFamily="34" charset="0"/>
              </a:rPr>
              <a:t>EN</a:t>
            </a:r>
          </a:p>
          <a:p>
            <a:r>
              <a:rPr lang="nl-NL" sz="800" dirty="0">
                <a:solidFill>
                  <a:schemeClr val="tx1"/>
                </a:solidFill>
                <a:latin typeface="Verdana" panose="020B0604030504040204" pitchFamily="34" charset="0"/>
                <a:ea typeface="Verdana" panose="020B0604030504040204" pitchFamily="34" charset="0"/>
              </a:rPr>
              <a:t>De stremming is geverifieerd met een camera of door een inspectie ter plaatse”</a:t>
            </a:r>
          </a:p>
        </p:txBody>
      </p:sp>
      <p:sp>
        <p:nvSpPr>
          <p:cNvPr id="50" name="Rectangle 20">
            <a:extLst>
              <a:ext uri="{FF2B5EF4-FFF2-40B4-BE49-F238E27FC236}">
                <a16:creationId xmlns:a16="http://schemas.microsoft.com/office/drawing/2014/main" id="{67295E37-EEE2-47C4-A8D9-B79CD43A1642}"/>
              </a:ext>
            </a:extLst>
          </p:cNvPr>
          <p:cNvSpPr/>
          <p:nvPr/>
        </p:nvSpPr>
        <p:spPr>
          <a:xfrm>
            <a:off x="6482014" y="6216716"/>
            <a:ext cx="2880000" cy="1166643"/>
          </a:xfrm>
          <a:prstGeom prst="rect">
            <a:avLst/>
          </a:prstGeom>
          <a:solidFill>
            <a:srgbClr val="D0E7F3"/>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tIns="90000" bIns="90000" rtlCol="0" anchor="ctr">
            <a:spAutoFit/>
          </a:bodyPr>
          <a:lstStyle/>
          <a:p>
            <a:r>
              <a:rPr lang="nl-NL" sz="800" b="1" dirty="0">
                <a:solidFill>
                  <a:schemeClr val="tx1"/>
                </a:solidFill>
                <a:latin typeface="Verdana" panose="020B0604030504040204" pitchFamily="34" charset="0"/>
                <a:ea typeface="Verdana" panose="020B0604030504040204" pitchFamily="34" charset="0"/>
              </a:rPr>
              <a:t>UITSCHAKEL VOORWAARDEN </a:t>
            </a:r>
          </a:p>
          <a:p>
            <a:r>
              <a:rPr lang="nl-NL" sz="800" dirty="0">
                <a:solidFill>
                  <a:schemeClr val="tx1"/>
                </a:solidFill>
                <a:latin typeface="Verdana" panose="020B0604030504040204" pitchFamily="34" charset="0"/>
                <a:ea typeface="Verdana" panose="020B0604030504040204" pitchFamily="34" charset="0"/>
              </a:rPr>
              <a:t>Aanbevolen wordt om de volgende tekst (of vergelijkbaar) op te nemen: </a:t>
            </a:r>
          </a:p>
          <a:p>
            <a:endParaRPr lang="nl-NL" sz="800" dirty="0">
              <a:solidFill>
                <a:schemeClr val="tx1"/>
              </a:solidFill>
              <a:latin typeface="Verdana" panose="020B0604030504040204" pitchFamily="34" charset="0"/>
              <a:ea typeface="Verdana" panose="020B0604030504040204" pitchFamily="34" charset="0"/>
            </a:endParaRPr>
          </a:p>
          <a:p>
            <a:r>
              <a:rPr lang="nl-NL" sz="800" dirty="0">
                <a:solidFill>
                  <a:schemeClr val="tx1"/>
                </a:solidFill>
                <a:latin typeface="Verdana" panose="020B0604030504040204" pitchFamily="34" charset="0"/>
                <a:ea typeface="Verdana" panose="020B0604030504040204" pitchFamily="34" charset="0"/>
              </a:rPr>
              <a:t>“De volledige stremming is voorbij</a:t>
            </a:r>
          </a:p>
          <a:p>
            <a:r>
              <a:rPr lang="nl-NL" sz="800" dirty="0">
                <a:solidFill>
                  <a:schemeClr val="tx1"/>
                </a:solidFill>
                <a:latin typeface="Verdana" panose="020B0604030504040204" pitchFamily="34" charset="0"/>
                <a:ea typeface="Verdana" panose="020B0604030504040204" pitchFamily="34" charset="0"/>
              </a:rPr>
              <a:t>EN</a:t>
            </a:r>
          </a:p>
          <a:p>
            <a:r>
              <a:rPr lang="nl-NL" sz="800" dirty="0">
                <a:solidFill>
                  <a:schemeClr val="tx1"/>
                </a:solidFill>
                <a:latin typeface="Verdana" panose="020B0604030504040204" pitchFamily="34" charset="0"/>
                <a:ea typeface="Verdana" panose="020B0604030504040204" pitchFamily="34" charset="0"/>
              </a:rPr>
              <a:t>Dit is geverifieerd met een camera of door een inspectie ter plaatse”</a:t>
            </a:r>
          </a:p>
        </p:txBody>
      </p:sp>
      <p:sp>
        <p:nvSpPr>
          <p:cNvPr id="51" name="Rectangle 20">
            <a:extLst>
              <a:ext uri="{FF2B5EF4-FFF2-40B4-BE49-F238E27FC236}">
                <a16:creationId xmlns:a16="http://schemas.microsoft.com/office/drawing/2014/main" id="{67295E37-EEE2-47C4-A8D9-B79CD43A1642}"/>
              </a:ext>
            </a:extLst>
          </p:cNvPr>
          <p:cNvSpPr/>
          <p:nvPr/>
        </p:nvSpPr>
        <p:spPr>
          <a:xfrm>
            <a:off x="223283" y="4683343"/>
            <a:ext cx="2196000" cy="1166643"/>
          </a:xfrm>
          <a:prstGeom prst="rect">
            <a:avLst/>
          </a:prstGeom>
          <a:solidFill>
            <a:srgbClr val="D0E7F3"/>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tIns="90000" bIns="90000" rtlCol="0" anchor="ctr">
            <a:spAutoFit/>
          </a:bodyPr>
          <a:lstStyle/>
          <a:p>
            <a:r>
              <a:rPr lang="nl-NL" sz="800" b="1" dirty="0">
                <a:solidFill>
                  <a:schemeClr val="tx1"/>
                </a:solidFill>
                <a:latin typeface="Verdana" panose="020B0604030504040204" pitchFamily="34" charset="0"/>
                <a:ea typeface="Verdana" panose="020B0604030504040204" pitchFamily="34" charset="0"/>
              </a:rPr>
              <a:t>2. STREMMINGSVAK INTEKENEN</a:t>
            </a:r>
          </a:p>
          <a:p>
            <a:r>
              <a:rPr lang="nl-NL" sz="800" dirty="0">
                <a:solidFill>
                  <a:schemeClr val="tx1"/>
                </a:solidFill>
                <a:latin typeface="Verdana" panose="020B0604030504040204" pitchFamily="34" charset="0"/>
                <a:ea typeface="Verdana" panose="020B0604030504040204" pitchFamily="34" charset="0"/>
              </a:rPr>
              <a:t>Binnen de schakeling moet de oorzaaklocatie goed afgebakend zijn, omdat deze wordt meegegeven in het </a:t>
            </a:r>
            <a:r>
              <a:rPr lang="nl-NL" sz="800" dirty="0" err="1">
                <a:solidFill>
                  <a:schemeClr val="tx1"/>
                </a:solidFill>
                <a:latin typeface="Verdana" panose="020B0604030504040204" pitchFamily="34" charset="0"/>
                <a:ea typeface="Verdana" panose="020B0604030504040204" pitchFamily="34" charset="0"/>
              </a:rPr>
              <a:t>Datex</a:t>
            </a:r>
            <a:r>
              <a:rPr lang="nl-NL" sz="800" dirty="0">
                <a:solidFill>
                  <a:schemeClr val="tx1"/>
                </a:solidFill>
                <a:latin typeface="Verdana" panose="020B0604030504040204" pitchFamily="34" charset="0"/>
                <a:ea typeface="Verdana" panose="020B0604030504040204" pitchFamily="34" charset="0"/>
              </a:rPr>
              <a:t> bericht naar de serviceprovider. Zie ‘richtlijn invoeren oorzaaklocaties’ voor het juist intekenen in Diego. </a:t>
            </a:r>
          </a:p>
          <a:p>
            <a:endParaRPr lang="nl-NL" sz="800" dirty="0">
              <a:solidFill>
                <a:schemeClr val="tx1"/>
              </a:solidFill>
              <a:latin typeface="Verdana" panose="020B0604030504040204" pitchFamily="34" charset="0"/>
              <a:ea typeface="Verdana" panose="020B0604030504040204" pitchFamily="34" charset="0"/>
            </a:endParaRPr>
          </a:p>
        </p:txBody>
      </p:sp>
      <p:sp>
        <p:nvSpPr>
          <p:cNvPr id="57" name="Rechthoek 56"/>
          <p:cNvSpPr/>
          <p:nvPr/>
        </p:nvSpPr>
        <p:spPr>
          <a:xfrm>
            <a:off x="2613096" y="915476"/>
            <a:ext cx="7759144" cy="5148750"/>
          </a:xfrm>
          <a:prstGeom prst="rect">
            <a:avLst/>
          </a:prstGeom>
          <a:noFill/>
          <a:ln w="28575">
            <a:solidFill>
              <a:srgbClr val="E85B19"/>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nl-NL"/>
          </a:p>
        </p:txBody>
      </p:sp>
      <p:sp>
        <p:nvSpPr>
          <p:cNvPr id="43" name="Rectangle 20">
            <a:extLst>
              <a:ext uri="{FF2B5EF4-FFF2-40B4-BE49-F238E27FC236}">
                <a16:creationId xmlns:a16="http://schemas.microsoft.com/office/drawing/2014/main" id="{9E467720-47A2-4A06-9299-34113A90838B}"/>
              </a:ext>
            </a:extLst>
          </p:cNvPr>
          <p:cNvSpPr/>
          <p:nvPr/>
        </p:nvSpPr>
        <p:spPr>
          <a:xfrm>
            <a:off x="223283" y="6025690"/>
            <a:ext cx="2196000" cy="674200"/>
          </a:xfrm>
          <a:prstGeom prst="rect">
            <a:avLst/>
          </a:prstGeom>
          <a:solidFill>
            <a:srgbClr val="D0E7F3"/>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tIns="90000" bIns="90000" rtlCol="0" anchor="ctr">
            <a:spAutoFit/>
          </a:bodyPr>
          <a:lstStyle/>
          <a:p>
            <a:r>
              <a:rPr lang="nl-NL" sz="800" b="1" dirty="0">
                <a:solidFill>
                  <a:schemeClr val="tx1"/>
                </a:solidFill>
                <a:latin typeface="Verdana" panose="020B0604030504040204" pitchFamily="34" charset="0"/>
                <a:ea typeface="Verdana" panose="020B0604030504040204" pitchFamily="34" charset="0"/>
              </a:rPr>
              <a:t>3. DVM-SERVICE AAMAKEN</a:t>
            </a:r>
          </a:p>
          <a:p>
            <a:r>
              <a:rPr lang="nl-NL" sz="800" dirty="0">
                <a:solidFill>
                  <a:schemeClr val="tx1"/>
                </a:solidFill>
                <a:latin typeface="Verdana" panose="020B0604030504040204" pitchFamily="34" charset="0"/>
                <a:ea typeface="Verdana" panose="020B0604030504040204" pitchFamily="34" charset="0"/>
              </a:rPr>
              <a:t>Een nieuwe DVM-service maak je aan vanuit de schakeling. Op de volgende pagina wordt dit nader uitgelegd.  </a:t>
            </a:r>
          </a:p>
        </p:txBody>
      </p:sp>
      <p:pic>
        <p:nvPicPr>
          <p:cNvPr id="59" name="Afbeelding 58"/>
          <p:cNvPicPr>
            <a:picLocks noChangeAspect="1"/>
          </p:cNvPicPr>
          <p:nvPr/>
        </p:nvPicPr>
        <p:blipFill>
          <a:blip r:embed="rId3"/>
          <a:stretch>
            <a:fillRect/>
          </a:stretch>
        </p:blipFill>
        <p:spPr>
          <a:xfrm>
            <a:off x="2636043" y="931402"/>
            <a:ext cx="7704000" cy="3494665"/>
          </a:xfrm>
          <a:prstGeom prst="rect">
            <a:avLst/>
          </a:prstGeom>
        </p:spPr>
      </p:pic>
      <p:pic>
        <p:nvPicPr>
          <p:cNvPr id="3" name="Afbeelding 2"/>
          <p:cNvPicPr>
            <a:picLocks noChangeAspect="1"/>
          </p:cNvPicPr>
          <p:nvPr/>
        </p:nvPicPr>
        <p:blipFill>
          <a:blip r:embed="rId4"/>
          <a:stretch>
            <a:fillRect/>
          </a:stretch>
        </p:blipFill>
        <p:spPr>
          <a:xfrm>
            <a:off x="2637304" y="1274013"/>
            <a:ext cx="7184855" cy="4771725"/>
          </a:xfrm>
          <a:prstGeom prst="rect">
            <a:avLst/>
          </a:prstGeom>
        </p:spPr>
      </p:pic>
      <p:pic>
        <p:nvPicPr>
          <p:cNvPr id="6" name="Afbeelding 5"/>
          <p:cNvPicPr>
            <a:picLocks noChangeAspect="1"/>
          </p:cNvPicPr>
          <p:nvPr/>
        </p:nvPicPr>
        <p:blipFill>
          <a:blip r:embed="rId5"/>
          <a:stretch>
            <a:fillRect/>
          </a:stretch>
        </p:blipFill>
        <p:spPr>
          <a:xfrm>
            <a:off x="9758151" y="1230122"/>
            <a:ext cx="580028" cy="4822660"/>
          </a:xfrm>
          <a:prstGeom prst="rect">
            <a:avLst/>
          </a:prstGeom>
        </p:spPr>
      </p:pic>
      <p:sp>
        <p:nvSpPr>
          <p:cNvPr id="60" name="Afgeronde rechthoek 15">
            <a:extLst>
              <a:ext uri="{FF2B5EF4-FFF2-40B4-BE49-F238E27FC236}">
                <a16:creationId xmlns:a16="http://schemas.microsoft.com/office/drawing/2014/main" id="{3AFFB8F2-D32F-4902-8E05-0C3CF92DCD43}"/>
              </a:ext>
            </a:extLst>
          </p:cNvPr>
          <p:cNvSpPr/>
          <p:nvPr/>
        </p:nvSpPr>
        <p:spPr>
          <a:xfrm>
            <a:off x="7814401" y="2316482"/>
            <a:ext cx="1251221" cy="243839"/>
          </a:xfrm>
          <a:prstGeom prst="roundRect">
            <a:avLst>
              <a:gd name="adj" fmla="val 4182"/>
            </a:avLst>
          </a:prstGeom>
          <a:ln w="19050">
            <a:solidFill>
              <a:srgbClr val="00448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cxnSp>
        <p:nvCxnSpPr>
          <p:cNvPr id="30" name="Verbindingslijn: gebogen 29">
            <a:extLst>
              <a:ext uri="{FF2B5EF4-FFF2-40B4-BE49-F238E27FC236}">
                <a16:creationId xmlns:a16="http://schemas.microsoft.com/office/drawing/2014/main" id="{4649DA3A-CD51-4901-9A68-2F165EFED85C}"/>
              </a:ext>
            </a:extLst>
          </p:cNvPr>
          <p:cNvCxnSpPr>
            <a:cxnSpLocks/>
          </p:cNvCxnSpPr>
          <p:nvPr/>
        </p:nvCxnSpPr>
        <p:spPr>
          <a:xfrm rot="10800000" flipV="1">
            <a:off x="2390899" y="1706882"/>
            <a:ext cx="360000" cy="2"/>
          </a:xfrm>
          <a:prstGeom prst="bentConnector3">
            <a:avLst>
              <a:gd name="adj1" fmla="val 50000"/>
            </a:avLst>
          </a:prstGeom>
          <a:ln w="12700">
            <a:solidFill>
              <a:schemeClr val="accent1"/>
            </a:solidFill>
            <a:prstDash val="dash"/>
          </a:ln>
        </p:spPr>
        <p:style>
          <a:lnRef idx="1">
            <a:schemeClr val="accent1"/>
          </a:lnRef>
          <a:fillRef idx="0">
            <a:schemeClr val="accent1"/>
          </a:fillRef>
          <a:effectRef idx="0">
            <a:schemeClr val="accent1"/>
          </a:effectRef>
          <a:fontRef idx="minor">
            <a:schemeClr val="tx1"/>
          </a:fontRef>
        </p:style>
      </p:cxnSp>
      <p:sp>
        <p:nvSpPr>
          <p:cNvPr id="64" name="Afgeronde rechthoek 15">
            <a:extLst>
              <a:ext uri="{FF2B5EF4-FFF2-40B4-BE49-F238E27FC236}">
                <a16:creationId xmlns:a16="http://schemas.microsoft.com/office/drawing/2014/main" id="{3AFFB8F2-D32F-4902-8E05-0C3CF92DCD43}"/>
              </a:ext>
            </a:extLst>
          </p:cNvPr>
          <p:cNvSpPr/>
          <p:nvPr/>
        </p:nvSpPr>
        <p:spPr>
          <a:xfrm>
            <a:off x="2786107" y="1606729"/>
            <a:ext cx="903392" cy="253969"/>
          </a:xfrm>
          <a:prstGeom prst="roundRect">
            <a:avLst>
              <a:gd name="adj" fmla="val 4182"/>
            </a:avLst>
          </a:prstGeom>
          <a:ln w="19050">
            <a:solidFill>
              <a:srgbClr val="00448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cxnSp>
        <p:nvCxnSpPr>
          <p:cNvPr id="65" name="Verbindingslijn: gebogen 29">
            <a:extLst>
              <a:ext uri="{FF2B5EF4-FFF2-40B4-BE49-F238E27FC236}">
                <a16:creationId xmlns:a16="http://schemas.microsoft.com/office/drawing/2014/main" id="{4649DA3A-CD51-4901-9A68-2F165EFED85C}"/>
              </a:ext>
            </a:extLst>
          </p:cNvPr>
          <p:cNvCxnSpPr>
            <a:cxnSpLocks/>
          </p:cNvCxnSpPr>
          <p:nvPr/>
        </p:nvCxnSpPr>
        <p:spPr>
          <a:xfrm rot="10800000" flipV="1">
            <a:off x="2426110" y="4058192"/>
            <a:ext cx="5786072" cy="808775"/>
          </a:xfrm>
          <a:prstGeom prst="bentConnector3">
            <a:avLst>
              <a:gd name="adj1" fmla="val 94799"/>
            </a:avLst>
          </a:prstGeom>
          <a:ln w="12700">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66" name="Verbindingslijn: gebogen 29">
            <a:extLst>
              <a:ext uri="{FF2B5EF4-FFF2-40B4-BE49-F238E27FC236}">
                <a16:creationId xmlns:a16="http://schemas.microsoft.com/office/drawing/2014/main" id="{4649DA3A-CD51-4901-9A68-2F165EFED85C}"/>
              </a:ext>
            </a:extLst>
          </p:cNvPr>
          <p:cNvCxnSpPr>
            <a:cxnSpLocks/>
          </p:cNvCxnSpPr>
          <p:nvPr/>
        </p:nvCxnSpPr>
        <p:spPr>
          <a:xfrm flipH="1">
            <a:off x="8251643" y="2438402"/>
            <a:ext cx="864000" cy="1637209"/>
          </a:xfrm>
          <a:prstGeom prst="bentConnector4">
            <a:avLst>
              <a:gd name="adj1" fmla="val -29830"/>
              <a:gd name="adj2" fmla="val 98936"/>
            </a:avLst>
          </a:prstGeom>
          <a:ln w="12700">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71" name="Verbindingslijn: gebogen 29">
            <a:extLst>
              <a:ext uri="{FF2B5EF4-FFF2-40B4-BE49-F238E27FC236}">
                <a16:creationId xmlns:a16="http://schemas.microsoft.com/office/drawing/2014/main" id="{4649DA3A-CD51-4901-9A68-2F165EFED85C}"/>
              </a:ext>
            </a:extLst>
          </p:cNvPr>
          <p:cNvCxnSpPr>
            <a:cxnSpLocks/>
          </p:cNvCxnSpPr>
          <p:nvPr/>
        </p:nvCxnSpPr>
        <p:spPr>
          <a:xfrm rot="10800000" flipV="1">
            <a:off x="2454804" y="5956661"/>
            <a:ext cx="897997" cy="380001"/>
          </a:xfrm>
          <a:prstGeom prst="bentConnector3">
            <a:avLst>
              <a:gd name="adj1" fmla="val 50000"/>
            </a:avLst>
          </a:prstGeom>
          <a:ln w="12700">
            <a:solidFill>
              <a:schemeClr val="accent1"/>
            </a:solidFill>
            <a:prstDash val="dash"/>
          </a:ln>
        </p:spPr>
        <p:style>
          <a:lnRef idx="1">
            <a:schemeClr val="accent1"/>
          </a:lnRef>
          <a:fillRef idx="0">
            <a:schemeClr val="accent1"/>
          </a:fillRef>
          <a:effectRef idx="0">
            <a:schemeClr val="accent1"/>
          </a:effectRef>
          <a:fontRef idx="minor">
            <a:schemeClr val="tx1"/>
          </a:fontRef>
        </p:style>
      </p:cxnSp>
      <p:sp>
        <p:nvSpPr>
          <p:cNvPr id="72" name="Afgeronde rechthoek 15">
            <a:extLst>
              <a:ext uri="{FF2B5EF4-FFF2-40B4-BE49-F238E27FC236}">
                <a16:creationId xmlns:a16="http://schemas.microsoft.com/office/drawing/2014/main" id="{3AFFB8F2-D32F-4902-8E05-0C3CF92DCD43}"/>
              </a:ext>
            </a:extLst>
          </p:cNvPr>
          <p:cNvSpPr/>
          <p:nvPr/>
        </p:nvSpPr>
        <p:spPr>
          <a:xfrm>
            <a:off x="2828639" y="5712820"/>
            <a:ext cx="1077058" cy="243839"/>
          </a:xfrm>
          <a:prstGeom prst="roundRect">
            <a:avLst>
              <a:gd name="adj" fmla="val 4182"/>
            </a:avLst>
          </a:prstGeom>
          <a:ln w="19050">
            <a:solidFill>
              <a:srgbClr val="00448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75" name="Afgeronde rechthoek 15">
            <a:extLst>
              <a:ext uri="{FF2B5EF4-FFF2-40B4-BE49-F238E27FC236}">
                <a16:creationId xmlns:a16="http://schemas.microsoft.com/office/drawing/2014/main" id="{3AFFB8F2-D32F-4902-8E05-0C3CF92DCD43}"/>
              </a:ext>
            </a:extLst>
          </p:cNvPr>
          <p:cNvSpPr/>
          <p:nvPr/>
        </p:nvSpPr>
        <p:spPr>
          <a:xfrm>
            <a:off x="2860539" y="4367346"/>
            <a:ext cx="828960" cy="257817"/>
          </a:xfrm>
          <a:prstGeom prst="roundRect">
            <a:avLst>
              <a:gd name="adj" fmla="val 4182"/>
            </a:avLst>
          </a:prstGeom>
          <a:ln w="19050">
            <a:solidFill>
              <a:srgbClr val="00448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76" name="Afgeronde rechthoek 15">
            <a:extLst>
              <a:ext uri="{FF2B5EF4-FFF2-40B4-BE49-F238E27FC236}">
                <a16:creationId xmlns:a16="http://schemas.microsoft.com/office/drawing/2014/main" id="{3AFFB8F2-D32F-4902-8E05-0C3CF92DCD43}"/>
              </a:ext>
            </a:extLst>
          </p:cNvPr>
          <p:cNvSpPr/>
          <p:nvPr/>
        </p:nvSpPr>
        <p:spPr>
          <a:xfrm>
            <a:off x="5942050" y="4354283"/>
            <a:ext cx="942075" cy="243839"/>
          </a:xfrm>
          <a:prstGeom prst="roundRect">
            <a:avLst>
              <a:gd name="adj" fmla="val 4182"/>
            </a:avLst>
          </a:prstGeom>
          <a:ln w="19050">
            <a:solidFill>
              <a:srgbClr val="00448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cxnSp>
        <p:nvCxnSpPr>
          <p:cNvPr id="54" name="Verbindingslijn: gebogen 29">
            <a:extLst>
              <a:ext uri="{FF2B5EF4-FFF2-40B4-BE49-F238E27FC236}">
                <a16:creationId xmlns:a16="http://schemas.microsoft.com/office/drawing/2014/main" id="{4649DA3A-CD51-4901-9A68-2F165EFED85C}"/>
              </a:ext>
            </a:extLst>
          </p:cNvPr>
          <p:cNvCxnSpPr>
            <a:cxnSpLocks/>
            <a:stCxn id="50" idx="0"/>
          </p:cNvCxnSpPr>
          <p:nvPr/>
        </p:nvCxnSpPr>
        <p:spPr>
          <a:xfrm rot="16200000" flipV="1">
            <a:off x="6541842" y="4836543"/>
            <a:ext cx="1747953" cy="1012393"/>
          </a:xfrm>
          <a:prstGeom prst="bentConnector3">
            <a:avLst>
              <a:gd name="adj1" fmla="val 99880"/>
            </a:avLst>
          </a:prstGeom>
          <a:ln w="12700">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79" name="Verbindingslijn: gebogen 29">
            <a:extLst>
              <a:ext uri="{FF2B5EF4-FFF2-40B4-BE49-F238E27FC236}">
                <a16:creationId xmlns:a16="http://schemas.microsoft.com/office/drawing/2014/main" id="{4649DA3A-CD51-4901-9A68-2F165EFED85C}"/>
              </a:ext>
            </a:extLst>
          </p:cNvPr>
          <p:cNvCxnSpPr>
            <a:cxnSpLocks/>
          </p:cNvCxnSpPr>
          <p:nvPr/>
        </p:nvCxnSpPr>
        <p:spPr>
          <a:xfrm rot="16200000" flipV="1">
            <a:off x="3292314" y="4905744"/>
            <a:ext cx="1774532" cy="911845"/>
          </a:xfrm>
          <a:prstGeom prst="bentConnector3">
            <a:avLst>
              <a:gd name="adj1" fmla="val 99382"/>
            </a:avLst>
          </a:prstGeom>
          <a:ln w="12700">
            <a:solidFill>
              <a:schemeClr val="accent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019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6" name="Tekstvak 15">
            <a:extLst>
              <a:ext uri="{FF2B5EF4-FFF2-40B4-BE49-F238E27FC236}">
                <a16:creationId xmlns:a16="http://schemas.microsoft.com/office/drawing/2014/main" id="{06670FA5-281F-43D9-8B40-F72A8C0521C5}"/>
              </a:ext>
            </a:extLst>
          </p:cNvPr>
          <p:cNvSpPr txBox="1"/>
          <p:nvPr/>
        </p:nvSpPr>
        <p:spPr>
          <a:xfrm>
            <a:off x="202039" y="296412"/>
            <a:ext cx="7781071" cy="369332"/>
          </a:xfrm>
          <a:prstGeom prst="rect">
            <a:avLst/>
          </a:prstGeom>
          <a:noFill/>
        </p:spPr>
        <p:txBody>
          <a:bodyPr wrap="square">
            <a:spAutoFit/>
          </a:bodyPr>
          <a:lstStyle/>
          <a:p>
            <a:r>
              <a:rPr lang="nl-NL" sz="1800" b="1" dirty="0">
                <a:solidFill>
                  <a:schemeClr val="tx1"/>
                </a:solidFill>
                <a:latin typeface="Verdana" panose="020B0604030504040204" pitchFamily="34" charset="0"/>
                <a:ea typeface="Verdana" panose="020B0604030504040204" pitchFamily="34" charset="0"/>
              </a:rPr>
              <a:t>Toevoegen DVM-service en DATEX-stremmingsmaatregel</a:t>
            </a:r>
            <a:endParaRPr lang="en-NL" dirty="0"/>
          </a:p>
        </p:txBody>
      </p:sp>
      <p:sp>
        <p:nvSpPr>
          <p:cNvPr id="20" name="Tekstvak 19">
            <a:extLst>
              <a:ext uri="{FF2B5EF4-FFF2-40B4-BE49-F238E27FC236}">
                <a16:creationId xmlns:a16="http://schemas.microsoft.com/office/drawing/2014/main" id="{DD9BB269-B63D-44F9-B86C-631359FBDD30}"/>
              </a:ext>
            </a:extLst>
          </p:cNvPr>
          <p:cNvSpPr txBox="1"/>
          <p:nvPr/>
        </p:nvSpPr>
        <p:spPr>
          <a:xfrm>
            <a:off x="8197788" y="298542"/>
            <a:ext cx="2160000" cy="400110"/>
          </a:xfrm>
          <a:prstGeom prst="rect">
            <a:avLst/>
          </a:prstGeom>
          <a:noFill/>
          <a:ln w="19050">
            <a:solidFill>
              <a:srgbClr val="E65A1A"/>
            </a:solidFill>
          </a:ln>
        </p:spPr>
        <p:txBody>
          <a:bodyPr wrap="square">
            <a:spAutoFit/>
          </a:bodyPr>
          <a:lstStyle/>
          <a:p>
            <a:r>
              <a:rPr lang="nl-NL" sz="1000" dirty="0">
                <a:solidFill>
                  <a:schemeClr val="tx1"/>
                </a:solidFill>
                <a:latin typeface="Verdana" panose="020B0604030504040204" pitchFamily="34" charset="0"/>
                <a:ea typeface="Verdana" panose="020B0604030504040204" pitchFamily="34" charset="0"/>
              </a:rPr>
              <a:t>QRC voor de verkeerskundige.</a:t>
            </a:r>
          </a:p>
          <a:p>
            <a:pPr>
              <a:tabLst>
                <a:tab pos="542925" algn="l"/>
              </a:tabLst>
            </a:pPr>
            <a:r>
              <a:rPr lang="nl-NL" sz="1000" i="1" dirty="0">
                <a:latin typeface="Verdana" panose="020B0604030504040204" pitchFamily="34" charset="0"/>
                <a:ea typeface="Verdana" panose="020B0604030504040204" pitchFamily="34" charset="0"/>
              </a:rPr>
              <a:t>versie </a:t>
            </a:r>
            <a:r>
              <a:rPr lang="nl-NL" sz="1000" i="1" dirty="0">
                <a:solidFill>
                  <a:schemeClr val="tx1"/>
                </a:solidFill>
                <a:latin typeface="Verdana" panose="020B0604030504040204" pitchFamily="34" charset="0"/>
                <a:ea typeface="Verdana" panose="020B0604030504040204" pitchFamily="34" charset="0"/>
              </a:rPr>
              <a:t>april 2026</a:t>
            </a:r>
            <a:endParaRPr lang="nl-NL" sz="1000" i="1" dirty="0">
              <a:latin typeface="Verdana" panose="020B0604030504040204" pitchFamily="34" charset="0"/>
              <a:ea typeface="Verdana" panose="020B0604030504040204" pitchFamily="34" charset="0"/>
            </a:endParaRPr>
          </a:p>
        </p:txBody>
      </p:sp>
      <p:sp>
        <p:nvSpPr>
          <p:cNvPr id="45" name="Rectangle 20">
            <a:extLst>
              <a:ext uri="{FF2B5EF4-FFF2-40B4-BE49-F238E27FC236}">
                <a16:creationId xmlns:a16="http://schemas.microsoft.com/office/drawing/2014/main" id="{0F76BF85-48EA-414A-9011-F3DAA008AC1A}"/>
              </a:ext>
            </a:extLst>
          </p:cNvPr>
          <p:cNvSpPr/>
          <p:nvPr/>
        </p:nvSpPr>
        <p:spPr>
          <a:xfrm>
            <a:off x="589432" y="6197867"/>
            <a:ext cx="3176337" cy="1188000"/>
          </a:xfrm>
          <a:prstGeom prst="rect">
            <a:avLst/>
          </a:prstGeom>
          <a:solidFill>
            <a:srgbClr val="D0E7F3"/>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tIns="90000" bIns="90000" rtlCol="0" anchor="ctr">
            <a:spAutoFit/>
          </a:bodyPr>
          <a:lstStyle/>
          <a:p>
            <a:r>
              <a:rPr lang="nl-NL" sz="800" b="1" dirty="0">
                <a:solidFill>
                  <a:schemeClr val="tx1"/>
                </a:solidFill>
                <a:latin typeface="Verdana" panose="020B0604030504040204" pitchFamily="34" charset="0"/>
                <a:ea typeface="Verdana" panose="020B0604030504040204" pitchFamily="34" charset="0"/>
              </a:rPr>
              <a:t>4. DATEX-STREMMINGSMAATREGEL</a:t>
            </a:r>
          </a:p>
          <a:p>
            <a:r>
              <a:rPr lang="nl-NL" sz="800" dirty="0">
                <a:solidFill>
                  <a:schemeClr val="tx1"/>
                </a:solidFill>
                <a:latin typeface="Verdana" panose="020B0604030504040204" pitchFamily="34" charset="0"/>
                <a:ea typeface="Verdana" panose="020B0604030504040204" pitchFamily="34" charset="0"/>
              </a:rPr>
              <a:t>Aan een DVM-service wordt een </a:t>
            </a:r>
            <a:r>
              <a:rPr lang="nl-NL" sz="800" dirty="0" err="1">
                <a:solidFill>
                  <a:schemeClr val="tx1"/>
                </a:solidFill>
                <a:latin typeface="Verdana" panose="020B0604030504040204" pitchFamily="34" charset="0"/>
                <a:ea typeface="Verdana" panose="020B0604030504040204" pitchFamily="34" charset="0"/>
              </a:rPr>
              <a:t>Datex</a:t>
            </a:r>
            <a:r>
              <a:rPr lang="nl-NL" sz="800" dirty="0">
                <a:solidFill>
                  <a:schemeClr val="tx1"/>
                </a:solidFill>
                <a:latin typeface="Verdana" panose="020B0604030504040204" pitchFamily="34" charset="0"/>
                <a:ea typeface="Verdana" panose="020B0604030504040204" pitchFamily="34" charset="0"/>
              </a:rPr>
              <a:t>-stremmingsmaatregel toegevoegd op dezelfde wijze waarop andere maatregelen worden toegevoegd. De knop </a:t>
            </a:r>
            <a:r>
              <a:rPr lang="nl-NL" sz="800" dirty="0">
                <a:solidFill>
                  <a:srgbClr val="E65A1A"/>
                </a:solidFill>
                <a:latin typeface="Verdana" panose="020B0604030504040204" pitchFamily="34" charset="0"/>
                <a:ea typeface="Verdana" panose="020B0604030504040204" pitchFamily="34" charset="0"/>
              </a:rPr>
              <a:t>“+ nieuwe maatregel voor </a:t>
            </a:r>
            <a:r>
              <a:rPr lang="nl-NL" sz="800" dirty="0" err="1">
                <a:solidFill>
                  <a:srgbClr val="E65A1A"/>
                </a:solidFill>
                <a:latin typeface="Verdana" panose="020B0604030504040204" pitchFamily="34" charset="0"/>
                <a:ea typeface="Verdana" panose="020B0604030504040204" pitchFamily="34" charset="0"/>
              </a:rPr>
              <a:t>Datex</a:t>
            </a:r>
            <a:r>
              <a:rPr lang="nl-NL" sz="800" dirty="0">
                <a:solidFill>
                  <a:srgbClr val="E65A1A"/>
                </a:solidFill>
                <a:latin typeface="Verdana" panose="020B0604030504040204" pitchFamily="34" charset="0"/>
                <a:ea typeface="Verdana" panose="020B0604030504040204" pitchFamily="34" charset="0"/>
              </a:rPr>
              <a:t> stremming” </a:t>
            </a:r>
            <a:r>
              <a:rPr lang="nl-NL" sz="800" dirty="0">
                <a:solidFill>
                  <a:schemeClr val="tx1"/>
                </a:solidFill>
                <a:latin typeface="Verdana" panose="020B0604030504040204" pitchFamily="34" charset="0"/>
                <a:ea typeface="Verdana" panose="020B0604030504040204" pitchFamily="34" charset="0"/>
              </a:rPr>
              <a:t>is alleen beschikbaar als de instellingen beschreven bij schakeling en service goed zijn ingevuld. Na het toevoegen van de maatregel is geen verdere configuratie meer nodig. </a:t>
            </a:r>
          </a:p>
        </p:txBody>
      </p:sp>
      <p:sp>
        <p:nvSpPr>
          <p:cNvPr id="48" name="Rechthoek 47"/>
          <p:cNvSpPr/>
          <p:nvPr/>
        </p:nvSpPr>
        <p:spPr>
          <a:xfrm>
            <a:off x="2658130" y="915476"/>
            <a:ext cx="7320695" cy="5148750"/>
          </a:xfrm>
          <a:prstGeom prst="rect">
            <a:avLst/>
          </a:prstGeom>
          <a:noFill/>
          <a:ln w="28575">
            <a:solidFill>
              <a:srgbClr val="E85B19"/>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nl-NL"/>
          </a:p>
        </p:txBody>
      </p:sp>
      <p:sp>
        <p:nvSpPr>
          <p:cNvPr id="57" name="Rectangle 20">
            <a:extLst>
              <a:ext uri="{FF2B5EF4-FFF2-40B4-BE49-F238E27FC236}">
                <a16:creationId xmlns:a16="http://schemas.microsoft.com/office/drawing/2014/main" id="{9E467720-47A2-4A06-9299-34113A90838B}"/>
              </a:ext>
            </a:extLst>
          </p:cNvPr>
          <p:cNvSpPr/>
          <p:nvPr/>
        </p:nvSpPr>
        <p:spPr>
          <a:xfrm>
            <a:off x="232622" y="1028509"/>
            <a:ext cx="2160000" cy="1043532"/>
          </a:xfrm>
          <a:prstGeom prst="rect">
            <a:avLst/>
          </a:prstGeom>
          <a:solidFill>
            <a:srgbClr val="D0E7F3"/>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tIns="90000" bIns="90000" rtlCol="0" anchor="ctr">
            <a:spAutoFit/>
          </a:bodyPr>
          <a:lstStyle/>
          <a:p>
            <a:r>
              <a:rPr lang="nl-NL" sz="800" b="1" dirty="0">
                <a:solidFill>
                  <a:schemeClr val="tx1"/>
                </a:solidFill>
                <a:latin typeface="Verdana" panose="020B0604030504040204" pitchFamily="34" charset="0"/>
                <a:ea typeface="Verdana" panose="020B0604030504040204" pitchFamily="34" charset="0"/>
              </a:rPr>
              <a:t>TYPE</a:t>
            </a:r>
          </a:p>
          <a:p>
            <a:r>
              <a:rPr lang="nl-NL" sz="800" dirty="0">
                <a:solidFill>
                  <a:schemeClr val="tx1"/>
                </a:solidFill>
                <a:latin typeface="Verdana" panose="020B0604030504040204" pitchFamily="34" charset="0"/>
                <a:ea typeface="Verdana" panose="020B0604030504040204" pitchFamily="34" charset="0"/>
              </a:rPr>
              <a:t>De DVM-service moet van het type “informeren” zijn.  Het gaat immers om het informeren van weggebruikers over een stremming. Dit wordt automatisch gecontroleerd door Diego. </a:t>
            </a:r>
          </a:p>
        </p:txBody>
      </p:sp>
      <p:sp>
        <p:nvSpPr>
          <p:cNvPr id="63" name="Rectangle 20">
            <a:extLst>
              <a:ext uri="{FF2B5EF4-FFF2-40B4-BE49-F238E27FC236}">
                <a16:creationId xmlns:a16="http://schemas.microsoft.com/office/drawing/2014/main" id="{9E467720-47A2-4A06-9299-34113A90838B}"/>
              </a:ext>
            </a:extLst>
          </p:cNvPr>
          <p:cNvSpPr/>
          <p:nvPr/>
        </p:nvSpPr>
        <p:spPr>
          <a:xfrm>
            <a:off x="232622" y="3129029"/>
            <a:ext cx="2160000" cy="797311"/>
          </a:xfrm>
          <a:prstGeom prst="rect">
            <a:avLst/>
          </a:prstGeom>
          <a:solidFill>
            <a:srgbClr val="D0E7F3"/>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tIns="90000" bIns="90000" rtlCol="0" anchor="ctr">
            <a:spAutoFit/>
          </a:bodyPr>
          <a:lstStyle/>
          <a:p>
            <a:r>
              <a:rPr lang="nl-NL" sz="800" b="1" dirty="0">
                <a:solidFill>
                  <a:schemeClr val="tx1"/>
                </a:solidFill>
                <a:latin typeface="Verdana" panose="020B0604030504040204" pitchFamily="34" charset="0"/>
                <a:ea typeface="Verdana" panose="020B0604030504040204" pitchFamily="34" charset="0"/>
              </a:rPr>
              <a:t>BESCHIKBARE CAPACITEIT</a:t>
            </a:r>
          </a:p>
          <a:p>
            <a:r>
              <a:rPr lang="nl-NL" sz="800" dirty="0">
                <a:solidFill>
                  <a:schemeClr val="tx1"/>
                </a:solidFill>
                <a:latin typeface="Verdana" panose="020B0604030504040204" pitchFamily="34" charset="0"/>
                <a:ea typeface="Verdana" panose="020B0604030504040204" pitchFamily="34" charset="0"/>
              </a:rPr>
              <a:t>Hier moet in ieder geval “geheel gestremd” aangeklikt zijn. Dit wordt automatisch gecontroleerd door Diego. </a:t>
            </a:r>
            <a:endParaRPr lang="nl-NL" sz="800" b="1" dirty="0">
              <a:solidFill>
                <a:schemeClr val="tx1"/>
              </a:solidFill>
              <a:latin typeface="Verdana" panose="020B0604030504040204" pitchFamily="34" charset="0"/>
              <a:ea typeface="Verdana" panose="020B0604030504040204" pitchFamily="34" charset="0"/>
            </a:endParaRPr>
          </a:p>
        </p:txBody>
      </p:sp>
      <p:sp>
        <p:nvSpPr>
          <p:cNvPr id="65" name="Rectangle 20">
            <a:extLst>
              <a:ext uri="{FF2B5EF4-FFF2-40B4-BE49-F238E27FC236}">
                <a16:creationId xmlns:a16="http://schemas.microsoft.com/office/drawing/2014/main" id="{9E467720-47A2-4A06-9299-34113A90838B}"/>
              </a:ext>
            </a:extLst>
          </p:cNvPr>
          <p:cNvSpPr/>
          <p:nvPr/>
        </p:nvSpPr>
        <p:spPr>
          <a:xfrm>
            <a:off x="232622" y="2263435"/>
            <a:ext cx="2160000" cy="674200"/>
          </a:xfrm>
          <a:prstGeom prst="rect">
            <a:avLst/>
          </a:prstGeom>
          <a:solidFill>
            <a:srgbClr val="D0E7F3"/>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tIns="90000" bIns="90000" rtlCol="0" anchor="ctr">
            <a:spAutoFit/>
          </a:bodyPr>
          <a:lstStyle/>
          <a:p>
            <a:r>
              <a:rPr lang="nl-NL" sz="800" b="1" dirty="0">
                <a:solidFill>
                  <a:schemeClr val="tx1"/>
                </a:solidFill>
                <a:latin typeface="Verdana" panose="020B0604030504040204" pitchFamily="34" charset="0"/>
                <a:ea typeface="Verdana" panose="020B0604030504040204" pitchFamily="34" charset="0"/>
              </a:rPr>
              <a:t>DOELGROEP</a:t>
            </a:r>
          </a:p>
          <a:p>
            <a:r>
              <a:rPr lang="nl-NL" sz="800" dirty="0">
                <a:solidFill>
                  <a:schemeClr val="tx1"/>
                </a:solidFill>
                <a:latin typeface="Verdana" panose="020B0604030504040204" pitchFamily="34" charset="0"/>
                <a:ea typeface="Verdana" panose="020B0604030504040204" pitchFamily="34" charset="0"/>
              </a:rPr>
              <a:t>Het selecteren van een doelgroep is verplicht. Dit wordt automatisch gecontroleerd door Diego. </a:t>
            </a:r>
          </a:p>
        </p:txBody>
      </p:sp>
      <p:sp>
        <p:nvSpPr>
          <p:cNvPr id="66" name="Rectangle 20">
            <a:extLst>
              <a:ext uri="{FF2B5EF4-FFF2-40B4-BE49-F238E27FC236}">
                <a16:creationId xmlns:a16="http://schemas.microsoft.com/office/drawing/2014/main" id="{9E467720-47A2-4A06-9299-34113A90838B}"/>
              </a:ext>
            </a:extLst>
          </p:cNvPr>
          <p:cNvSpPr/>
          <p:nvPr/>
        </p:nvSpPr>
        <p:spPr>
          <a:xfrm>
            <a:off x="232622" y="4117734"/>
            <a:ext cx="2160000" cy="797311"/>
          </a:xfrm>
          <a:prstGeom prst="rect">
            <a:avLst/>
          </a:prstGeom>
          <a:solidFill>
            <a:srgbClr val="D0E7F3"/>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tIns="90000" bIns="90000" rtlCol="0" anchor="ctr">
            <a:spAutoFit/>
          </a:bodyPr>
          <a:lstStyle/>
          <a:p>
            <a:r>
              <a:rPr lang="nl-NL" sz="800" b="1" dirty="0">
                <a:solidFill>
                  <a:schemeClr val="tx1"/>
                </a:solidFill>
                <a:latin typeface="Verdana" panose="020B0604030504040204" pitchFamily="34" charset="0"/>
                <a:ea typeface="Verdana" panose="020B0604030504040204" pitchFamily="34" charset="0"/>
              </a:rPr>
              <a:t>OORZAAKLOCATIE</a:t>
            </a:r>
          </a:p>
          <a:p>
            <a:r>
              <a:rPr lang="nl-NL" sz="800" dirty="0">
                <a:solidFill>
                  <a:schemeClr val="tx1"/>
                </a:solidFill>
                <a:latin typeface="Verdana" panose="020B0604030504040204" pitchFamily="34" charset="0"/>
                <a:ea typeface="Verdana" panose="020B0604030504040204" pitchFamily="34" charset="0"/>
              </a:rPr>
              <a:t>Deze bevat dezelfde oorzaaklocaties als de bovenliggende schakeling. Dit wordt niet automatisch gecontroleerd in Diego. </a:t>
            </a:r>
          </a:p>
        </p:txBody>
      </p:sp>
      <p:sp>
        <p:nvSpPr>
          <p:cNvPr id="29" name="Rectangle 20">
            <a:extLst>
              <a:ext uri="{FF2B5EF4-FFF2-40B4-BE49-F238E27FC236}">
                <a16:creationId xmlns:a16="http://schemas.microsoft.com/office/drawing/2014/main" id="{67295E37-EEE2-47C4-A8D9-B79CD43A1642}"/>
              </a:ext>
            </a:extLst>
          </p:cNvPr>
          <p:cNvSpPr/>
          <p:nvPr/>
        </p:nvSpPr>
        <p:spPr>
          <a:xfrm>
            <a:off x="6949440" y="6197867"/>
            <a:ext cx="3401202" cy="1188000"/>
          </a:xfrm>
          <a:prstGeom prst="rect">
            <a:avLst/>
          </a:prstGeom>
          <a:solidFill>
            <a:srgbClr val="D0E7F3"/>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tIns="90000" bIns="90000" rtlCol="0" anchor="ctr">
            <a:spAutoFit/>
          </a:bodyPr>
          <a:lstStyle/>
          <a:p>
            <a:r>
              <a:rPr lang="nl-NL" sz="800" b="1" dirty="0">
                <a:solidFill>
                  <a:schemeClr val="tx1"/>
                </a:solidFill>
                <a:latin typeface="Verdana" panose="020B0604030504040204" pitchFamily="34" charset="0"/>
                <a:ea typeface="Verdana" panose="020B0604030504040204" pitchFamily="34" charset="0"/>
              </a:rPr>
              <a:t>5. REGELSCENARIO TER REVIEW AANBIEDEN</a:t>
            </a:r>
          </a:p>
          <a:p>
            <a:r>
              <a:rPr lang="nl-NL" sz="800" dirty="0">
                <a:solidFill>
                  <a:schemeClr val="tx1"/>
                </a:solidFill>
                <a:latin typeface="Verdana" panose="020B0604030504040204" pitchFamily="34" charset="0"/>
                <a:ea typeface="Verdana" panose="020B0604030504040204" pitchFamily="34" charset="0"/>
              </a:rPr>
              <a:t>In Diego wordt een scenario goedgekeurd door het “ter goedkeuring” aan te bieden op het regelscenario niveau. Voor de invoer van stremmingsmaatregelen moet de goedkeuring worden gedaan door een tweede paar ogen van een collega verkeerskundige. Pas na goedkeuring wordt de stremmingsservice beschikbaar gesteld als DVM-Exchange service op de interface met het NMS. </a:t>
            </a:r>
          </a:p>
        </p:txBody>
      </p:sp>
      <p:pic>
        <p:nvPicPr>
          <p:cNvPr id="17" name="Afbeelding 16"/>
          <p:cNvPicPr>
            <a:picLocks noChangeAspect="1"/>
          </p:cNvPicPr>
          <p:nvPr/>
        </p:nvPicPr>
        <p:blipFill>
          <a:blip r:embed="rId2"/>
          <a:stretch>
            <a:fillRect/>
          </a:stretch>
        </p:blipFill>
        <p:spPr>
          <a:xfrm>
            <a:off x="2698128" y="947646"/>
            <a:ext cx="7261791" cy="5087036"/>
          </a:xfrm>
          <a:prstGeom prst="rect">
            <a:avLst/>
          </a:prstGeom>
        </p:spPr>
      </p:pic>
      <p:sp>
        <p:nvSpPr>
          <p:cNvPr id="56" name="Afgeronde rechthoek 15">
            <a:extLst>
              <a:ext uri="{FF2B5EF4-FFF2-40B4-BE49-F238E27FC236}">
                <a16:creationId xmlns:a16="http://schemas.microsoft.com/office/drawing/2014/main" id="{DE08C8BD-B6D0-4076-AC22-0CA8EAA0F32B}"/>
              </a:ext>
            </a:extLst>
          </p:cNvPr>
          <p:cNvSpPr/>
          <p:nvPr/>
        </p:nvSpPr>
        <p:spPr>
          <a:xfrm>
            <a:off x="5656512" y="5594168"/>
            <a:ext cx="1435395" cy="243106"/>
          </a:xfrm>
          <a:prstGeom prst="roundRect">
            <a:avLst/>
          </a:prstGeom>
          <a:ln w="19050">
            <a:solidFill>
              <a:srgbClr val="00448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67" name="Afgeronde rechthoek 15">
            <a:extLst>
              <a:ext uri="{FF2B5EF4-FFF2-40B4-BE49-F238E27FC236}">
                <a16:creationId xmlns:a16="http://schemas.microsoft.com/office/drawing/2014/main" id="{DE08C8BD-B6D0-4076-AC22-0CA8EAA0F32B}"/>
              </a:ext>
            </a:extLst>
          </p:cNvPr>
          <p:cNvSpPr/>
          <p:nvPr/>
        </p:nvSpPr>
        <p:spPr>
          <a:xfrm>
            <a:off x="2727418" y="1177155"/>
            <a:ext cx="1116421" cy="320278"/>
          </a:xfrm>
          <a:prstGeom prst="roundRect">
            <a:avLst/>
          </a:prstGeom>
          <a:ln w="19050">
            <a:solidFill>
              <a:srgbClr val="00448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68" name="Afgeronde rechthoek 15">
            <a:extLst>
              <a:ext uri="{FF2B5EF4-FFF2-40B4-BE49-F238E27FC236}">
                <a16:creationId xmlns:a16="http://schemas.microsoft.com/office/drawing/2014/main" id="{DE08C8BD-B6D0-4076-AC22-0CA8EAA0F32B}"/>
              </a:ext>
            </a:extLst>
          </p:cNvPr>
          <p:cNvSpPr/>
          <p:nvPr/>
        </p:nvSpPr>
        <p:spPr>
          <a:xfrm>
            <a:off x="4309294" y="1795906"/>
            <a:ext cx="1046923" cy="207635"/>
          </a:xfrm>
          <a:prstGeom prst="roundRect">
            <a:avLst/>
          </a:prstGeom>
          <a:ln w="19050">
            <a:solidFill>
              <a:srgbClr val="00448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69" name="Afgeronde rechthoek 15">
            <a:extLst>
              <a:ext uri="{FF2B5EF4-FFF2-40B4-BE49-F238E27FC236}">
                <a16:creationId xmlns:a16="http://schemas.microsoft.com/office/drawing/2014/main" id="{DE08C8BD-B6D0-4076-AC22-0CA8EAA0F32B}"/>
              </a:ext>
            </a:extLst>
          </p:cNvPr>
          <p:cNvSpPr/>
          <p:nvPr/>
        </p:nvSpPr>
        <p:spPr>
          <a:xfrm>
            <a:off x="7506394" y="1799913"/>
            <a:ext cx="560568" cy="207635"/>
          </a:xfrm>
          <a:prstGeom prst="roundRect">
            <a:avLst/>
          </a:prstGeom>
          <a:ln w="19050">
            <a:solidFill>
              <a:srgbClr val="00448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70" name="Afgeronde rechthoek 15">
            <a:extLst>
              <a:ext uri="{FF2B5EF4-FFF2-40B4-BE49-F238E27FC236}">
                <a16:creationId xmlns:a16="http://schemas.microsoft.com/office/drawing/2014/main" id="{DE08C8BD-B6D0-4076-AC22-0CA8EAA0F32B}"/>
              </a:ext>
            </a:extLst>
          </p:cNvPr>
          <p:cNvSpPr/>
          <p:nvPr/>
        </p:nvSpPr>
        <p:spPr>
          <a:xfrm>
            <a:off x="2738051" y="2317979"/>
            <a:ext cx="622853" cy="180671"/>
          </a:xfrm>
          <a:prstGeom prst="roundRect">
            <a:avLst/>
          </a:prstGeom>
          <a:ln w="19050">
            <a:solidFill>
              <a:srgbClr val="00448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sp>
        <p:nvSpPr>
          <p:cNvPr id="71" name="Afgeronde rechthoek 15">
            <a:extLst>
              <a:ext uri="{FF2B5EF4-FFF2-40B4-BE49-F238E27FC236}">
                <a16:creationId xmlns:a16="http://schemas.microsoft.com/office/drawing/2014/main" id="{DE08C8BD-B6D0-4076-AC22-0CA8EAA0F32B}"/>
              </a:ext>
            </a:extLst>
          </p:cNvPr>
          <p:cNvSpPr/>
          <p:nvPr/>
        </p:nvSpPr>
        <p:spPr>
          <a:xfrm>
            <a:off x="6054507" y="3130155"/>
            <a:ext cx="685139" cy="207635"/>
          </a:xfrm>
          <a:prstGeom prst="roundRect">
            <a:avLst/>
          </a:prstGeom>
          <a:ln w="19050">
            <a:solidFill>
              <a:srgbClr val="00448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cxnSp>
        <p:nvCxnSpPr>
          <p:cNvPr id="72" name="Verbindingslijn: gebogen 29">
            <a:extLst>
              <a:ext uri="{FF2B5EF4-FFF2-40B4-BE49-F238E27FC236}">
                <a16:creationId xmlns:a16="http://schemas.microsoft.com/office/drawing/2014/main" id="{4649DA3A-CD51-4901-9A68-2F165EFED85C}"/>
              </a:ext>
            </a:extLst>
          </p:cNvPr>
          <p:cNvCxnSpPr>
            <a:cxnSpLocks/>
          </p:cNvCxnSpPr>
          <p:nvPr/>
        </p:nvCxnSpPr>
        <p:spPr>
          <a:xfrm rot="10800000" flipV="1">
            <a:off x="2356402" y="1335761"/>
            <a:ext cx="360000" cy="2"/>
          </a:xfrm>
          <a:prstGeom prst="bentConnector3">
            <a:avLst>
              <a:gd name="adj1" fmla="val 50000"/>
            </a:avLst>
          </a:prstGeom>
          <a:ln w="12700">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73" name="Verbindingslijn: gebogen 29">
            <a:extLst>
              <a:ext uri="{FF2B5EF4-FFF2-40B4-BE49-F238E27FC236}">
                <a16:creationId xmlns:a16="http://schemas.microsoft.com/office/drawing/2014/main" id="{4649DA3A-CD51-4901-9A68-2F165EFED85C}"/>
              </a:ext>
            </a:extLst>
          </p:cNvPr>
          <p:cNvCxnSpPr>
            <a:cxnSpLocks/>
          </p:cNvCxnSpPr>
          <p:nvPr/>
        </p:nvCxnSpPr>
        <p:spPr>
          <a:xfrm rot="10800000">
            <a:off x="2361926" y="2413591"/>
            <a:ext cx="360000" cy="2"/>
          </a:xfrm>
          <a:prstGeom prst="bentConnector3">
            <a:avLst>
              <a:gd name="adj1" fmla="val 50000"/>
            </a:avLst>
          </a:prstGeom>
          <a:ln w="12700">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74" name="Verbindingslijn: gebogen 29">
            <a:extLst>
              <a:ext uri="{FF2B5EF4-FFF2-40B4-BE49-F238E27FC236}">
                <a16:creationId xmlns:a16="http://schemas.microsoft.com/office/drawing/2014/main" id="{4649DA3A-CD51-4901-9A68-2F165EFED85C}"/>
              </a:ext>
            </a:extLst>
          </p:cNvPr>
          <p:cNvCxnSpPr>
            <a:cxnSpLocks/>
          </p:cNvCxnSpPr>
          <p:nvPr/>
        </p:nvCxnSpPr>
        <p:spPr>
          <a:xfrm flipV="1">
            <a:off x="2403251" y="2009553"/>
            <a:ext cx="2376000" cy="1512000"/>
          </a:xfrm>
          <a:prstGeom prst="bentConnector3">
            <a:avLst>
              <a:gd name="adj1" fmla="val 100005"/>
            </a:avLst>
          </a:prstGeom>
          <a:ln w="12700">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43" name="Verbindingslijn: gebogen 39">
            <a:extLst>
              <a:ext uri="{FF2B5EF4-FFF2-40B4-BE49-F238E27FC236}">
                <a16:creationId xmlns:a16="http://schemas.microsoft.com/office/drawing/2014/main" id="{1A0C5E97-7744-4FB7-B158-D9D7B5AB7740}"/>
              </a:ext>
            </a:extLst>
          </p:cNvPr>
          <p:cNvCxnSpPr>
            <a:cxnSpLocks/>
            <a:stCxn id="45" idx="0"/>
            <a:endCxn id="56" idx="1"/>
          </p:cNvCxnSpPr>
          <p:nvPr/>
        </p:nvCxnSpPr>
        <p:spPr>
          <a:xfrm rot="5400000" flipH="1" flipV="1">
            <a:off x="3675983" y="4217339"/>
            <a:ext cx="482146" cy="3478911"/>
          </a:xfrm>
          <a:prstGeom prst="bentConnector2">
            <a:avLst/>
          </a:prstGeom>
          <a:ln w="12700">
            <a:solidFill>
              <a:schemeClr val="accent1"/>
            </a:solidFill>
            <a:prstDash val="dash"/>
          </a:ln>
        </p:spPr>
        <p:style>
          <a:lnRef idx="1">
            <a:schemeClr val="accent1"/>
          </a:lnRef>
          <a:fillRef idx="0">
            <a:schemeClr val="accent1"/>
          </a:fillRef>
          <a:effectRef idx="0">
            <a:schemeClr val="accent1"/>
          </a:effectRef>
          <a:fontRef idx="minor">
            <a:schemeClr val="tx1"/>
          </a:fontRef>
        </p:style>
      </p:cxnSp>
      <p:sp>
        <p:nvSpPr>
          <p:cNvPr id="49" name="Rectangle 20">
            <a:extLst>
              <a:ext uri="{FF2B5EF4-FFF2-40B4-BE49-F238E27FC236}">
                <a16:creationId xmlns:a16="http://schemas.microsoft.com/office/drawing/2014/main" id="{0F76BF85-48EA-414A-9011-F3DAA008AC1A}"/>
              </a:ext>
            </a:extLst>
          </p:cNvPr>
          <p:cNvSpPr/>
          <p:nvPr/>
        </p:nvSpPr>
        <p:spPr>
          <a:xfrm>
            <a:off x="3971107" y="6197867"/>
            <a:ext cx="2786743" cy="1188000"/>
          </a:xfrm>
          <a:prstGeom prst="rect">
            <a:avLst/>
          </a:prstGeom>
          <a:solidFill>
            <a:srgbClr val="D0E7F3"/>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tIns="90000" bIns="90000" rtlCol="0" anchor="ctr">
            <a:spAutoFit/>
          </a:bodyPr>
          <a:lstStyle/>
          <a:p>
            <a:r>
              <a:rPr lang="nl-NL" sz="800" b="1" dirty="0">
                <a:solidFill>
                  <a:schemeClr val="tx1"/>
                </a:solidFill>
                <a:latin typeface="Verdana" panose="020B0604030504040204" pitchFamily="34" charset="0"/>
                <a:ea typeface="Verdana" panose="020B0604030504040204" pitchFamily="34" charset="0"/>
              </a:rPr>
              <a:t>NMS-ID</a:t>
            </a:r>
          </a:p>
          <a:p>
            <a:r>
              <a:rPr lang="nl-NL" sz="800" dirty="0">
                <a:solidFill>
                  <a:schemeClr val="tx1"/>
                </a:solidFill>
                <a:latin typeface="Verdana" panose="020B0604030504040204" pitchFamily="34" charset="0"/>
                <a:ea typeface="Verdana" panose="020B0604030504040204" pitchFamily="34" charset="0"/>
              </a:rPr>
              <a:t>Dit is de code waaronder de DVM-service geconfigureerd wordt in het NMS van de uitvoerende wegbeheerder. Diego genereert deze code automatisch, maar je kunt hem (op de service-ID na) desgewenst aanpassen. Dit is ook de naam die de wegverkeersleider gebruikt bij het zoeken in zijn bediensysteem. </a:t>
            </a:r>
          </a:p>
        </p:txBody>
      </p:sp>
      <p:sp>
        <p:nvSpPr>
          <p:cNvPr id="50" name="Rectangle 20">
            <a:extLst>
              <a:ext uri="{FF2B5EF4-FFF2-40B4-BE49-F238E27FC236}">
                <a16:creationId xmlns:a16="http://schemas.microsoft.com/office/drawing/2014/main" id="{DDB1D9D4-D425-40CD-BE85-3E5D43A5DBA7}"/>
              </a:ext>
            </a:extLst>
          </p:cNvPr>
          <p:cNvSpPr/>
          <p:nvPr/>
        </p:nvSpPr>
        <p:spPr>
          <a:xfrm>
            <a:off x="8442244" y="1561141"/>
            <a:ext cx="1796906" cy="1203323"/>
          </a:xfrm>
          <a:prstGeom prst="wedgeRectCallout">
            <a:avLst>
              <a:gd name="adj1" fmla="val -67238"/>
              <a:gd name="adj2" fmla="val -21034"/>
            </a:avLst>
          </a:prstGeom>
          <a:solidFill>
            <a:srgbClr val="D0E7F3"/>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tIns="90000" bIns="90000" rtlCol="0" anchor="ctr">
            <a:spAutoFit/>
          </a:bodyPr>
          <a:lstStyle/>
          <a:p>
            <a:r>
              <a:rPr lang="nl-NL" sz="800" b="1" dirty="0">
                <a:solidFill>
                  <a:schemeClr val="tx1"/>
                </a:solidFill>
                <a:latin typeface="Verdana" panose="020B0604030504040204" pitchFamily="34" charset="0"/>
                <a:ea typeface="Verdana" panose="020B0604030504040204" pitchFamily="34" charset="0"/>
              </a:rPr>
              <a:t>OORZAAK</a:t>
            </a:r>
          </a:p>
          <a:p>
            <a:r>
              <a:rPr lang="nl-NL" sz="800" dirty="0">
                <a:solidFill>
                  <a:schemeClr val="tx1"/>
                </a:solidFill>
                <a:latin typeface="Verdana" panose="020B0604030504040204" pitchFamily="34" charset="0"/>
                <a:ea typeface="Verdana" panose="020B0604030504040204" pitchFamily="34" charset="0"/>
              </a:rPr>
              <a:t>De DVM-service heeft als oorzaaktype “wegwerkzaamheden”, “evenement”, “ongeval” of een combinatie hiervan. Dit wordt automatisch gecontroleerd door Diego. </a:t>
            </a:r>
            <a:endParaRPr lang="nl-NL" sz="800" b="1" dirty="0">
              <a:solidFill>
                <a:schemeClr val="tx1"/>
              </a:solidFill>
              <a:latin typeface="Verdana" panose="020B0604030504040204" pitchFamily="34" charset="0"/>
              <a:ea typeface="Verdana" panose="020B0604030504040204" pitchFamily="34" charset="0"/>
            </a:endParaRPr>
          </a:p>
        </p:txBody>
      </p:sp>
      <p:cxnSp>
        <p:nvCxnSpPr>
          <p:cNvPr id="75" name="Verbindingslijn: gebogen 29">
            <a:extLst>
              <a:ext uri="{FF2B5EF4-FFF2-40B4-BE49-F238E27FC236}">
                <a16:creationId xmlns:a16="http://schemas.microsoft.com/office/drawing/2014/main" id="{4649DA3A-CD51-4901-9A68-2F165EFED85C}"/>
              </a:ext>
            </a:extLst>
          </p:cNvPr>
          <p:cNvCxnSpPr>
            <a:cxnSpLocks/>
            <a:stCxn id="66" idx="3"/>
          </p:cNvCxnSpPr>
          <p:nvPr/>
        </p:nvCxnSpPr>
        <p:spPr>
          <a:xfrm flipV="1">
            <a:off x="2392622" y="3348424"/>
            <a:ext cx="3969873" cy="1167966"/>
          </a:xfrm>
          <a:prstGeom prst="bentConnector3">
            <a:avLst>
              <a:gd name="adj1" fmla="val 99817"/>
            </a:avLst>
          </a:prstGeom>
          <a:ln w="12700">
            <a:solidFill>
              <a:schemeClr val="accent1"/>
            </a:solidFill>
            <a:prstDash val="dash"/>
          </a:ln>
        </p:spPr>
        <p:style>
          <a:lnRef idx="1">
            <a:schemeClr val="accent1"/>
          </a:lnRef>
          <a:fillRef idx="0">
            <a:schemeClr val="accent1"/>
          </a:fillRef>
          <a:effectRef idx="0">
            <a:schemeClr val="accent1"/>
          </a:effectRef>
          <a:fontRef idx="minor">
            <a:schemeClr val="tx1"/>
          </a:fontRef>
        </p:style>
      </p:cxnSp>
      <p:sp>
        <p:nvSpPr>
          <p:cNvPr id="59" name="Afgeronde rechthoek 15">
            <a:extLst>
              <a:ext uri="{FF2B5EF4-FFF2-40B4-BE49-F238E27FC236}">
                <a16:creationId xmlns:a16="http://schemas.microsoft.com/office/drawing/2014/main" id="{DE08C8BD-B6D0-4076-AC22-0CA8EAA0F32B}"/>
              </a:ext>
            </a:extLst>
          </p:cNvPr>
          <p:cNvSpPr/>
          <p:nvPr/>
        </p:nvSpPr>
        <p:spPr>
          <a:xfrm>
            <a:off x="6276749" y="5289368"/>
            <a:ext cx="1260000" cy="216000"/>
          </a:xfrm>
          <a:prstGeom prst="roundRect">
            <a:avLst/>
          </a:prstGeom>
          <a:ln w="19050">
            <a:solidFill>
              <a:srgbClr val="00448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nl-NL"/>
          </a:p>
        </p:txBody>
      </p:sp>
      <p:cxnSp>
        <p:nvCxnSpPr>
          <p:cNvPr id="77" name="Verbindingslijn: gebogen 29">
            <a:extLst>
              <a:ext uri="{FF2B5EF4-FFF2-40B4-BE49-F238E27FC236}">
                <a16:creationId xmlns:a16="http://schemas.microsoft.com/office/drawing/2014/main" id="{4649DA3A-CD51-4901-9A68-2F165EFED85C}"/>
              </a:ext>
            </a:extLst>
          </p:cNvPr>
          <p:cNvCxnSpPr>
            <a:cxnSpLocks/>
          </p:cNvCxnSpPr>
          <p:nvPr/>
        </p:nvCxnSpPr>
        <p:spPr>
          <a:xfrm rot="10800000" flipV="1">
            <a:off x="5364480" y="5967663"/>
            <a:ext cx="2071037" cy="266299"/>
          </a:xfrm>
          <a:prstGeom prst="bentConnector2">
            <a:avLst/>
          </a:prstGeom>
          <a:ln w="12700">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78" name="Verbindingslijn: gebogen 39">
            <a:extLst>
              <a:ext uri="{FF2B5EF4-FFF2-40B4-BE49-F238E27FC236}">
                <a16:creationId xmlns:a16="http://schemas.microsoft.com/office/drawing/2014/main" id="{1A0C5E97-7744-4FB7-B158-D9D7B5AB7740}"/>
              </a:ext>
            </a:extLst>
          </p:cNvPr>
          <p:cNvCxnSpPr>
            <a:cxnSpLocks/>
          </p:cNvCxnSpPr>
          <p:nvPr/>
        </p:nvCxnSpPr>
        <p:spPr>
          <a:xfrm rot="5400000" flipH="1" flipV="1">
            <a:off x="7185938" y="5745386"/>
            <a:ext cx="468000" cy="3"/>
          </a:xfrm>
          <a:prstGeom prst="bentConnector3">
            <a:avLst>
              <a:gd name="adj1" fmla="val 50000"/>
            </a:avLst>
          </a:prstGeom>
          <a:ln w="12700">
            <a:solidFill>
              <a:schemeClr val="accent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77473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4" name="Tekstvak 43">
            <a:extLst>
              <a:ext uri="{FF2B5EF4-FFF2-40B4-BE49-F238E27FC236}">
                <a16:creationId xmlns:a16="http://schemas.microsoft.com/office/drawing/2014/main" id="{0465B5E3-A28A-4C60-8B0E-817DF9E16FFD}"/>
              </a:ext>
            </a:extLst>
          </p:cNvPr>
          <p:cNvSpPr txBox="1"/>
          <p:nvPr/>
        </p:nvSpPr>
        <p:spPr>
          <a:xfrm>
            <a:off x="191812" y="287338"/>
            <a:ext cx="7447238" cy="369332"/>
          </a:xfrm>
          <a:prstGeom prst="rect">
            <a:avLst/>
          </a:prstGeom>
          <a:noFill/>
        </p:spPr>
        <p:txBody>
          <a:bodyPr wrap="square">
            <a:spAutoFit/>
          </a:bodyPr>
          <a:lstStyle/>
          <a:p>
            <a:r>
              <a:rPr lang="nl-NL" b="1" dirty="0">
                <a:latin typeface="Verdana" panose="020B0604030504040204" pitchFamily="34" charset="0"/>
                <a:ea typeface="Verdana" panose="020B0604030504040204" pitchFamily="34" charset="0"/>
              </a:rPr>
              <a:t>RICHTLIJN INVOEREN OORZAAKLOCATIES</a:t>
            </a:r>
            <a:endParaRPr lang="nl-NL" sz="1800" b="1" dirty="0">
              <a:solidFill>
                <a:schemeClr val="tx1"/>
              </a:solidFill>
              <a:latin typeface="Verdana" panose="020B0604030504040204" pitchFamily="34" charset="0"/>
              <a:ea typeface="Verdana" panose="020B0604030504040204" pitchFamily="34" charset="0"/>
            </a:endParaRPr>
          </a:p>
        </p:txBody>
      </p:sp>
      <p:sp>
        <p:nvSpPr>
          <p:cNvPr id="43" name="Tekstvak 42">
            <a:extLst>
              <a:ext uri="{FF2B5EF4-FFF2-40B4-BE49-F238E27FC236}">
                <a16:creationId xmlns:a16="http://schemas.microsoft.com/office/drawing/2014/main" id="{4A70E99E-B35B-42C5-8E9C-21C7DA1CF970}"/>
              </a:ext>
            </a:extLst>
          </p:cNvPr>
          <p:cNvSpPr txBox="1"/>
          <p:nvPr/>
        </p:nvSpPr>
        <p:spPr>
          <a:xfrm>
            <a:off x="8094420" y="298542"/>
            <a:ext cx="2292593" cy="400110"/>
          </a:xfrm>
          <a:prstGeom prst="rect">
            <a:avLst/>
          </a:prstGeom>
          <a:noFill/>
          <a:ln w="19050">
            <a:solidFill>
              <a:srgbClr val="E95B19"/>
            </a:solidFill>
          </a:ln>
        </p:spPr>
        <p:txBody>
          <a:bodyPr wrap="square">
            <a:spAutoFit/>
          </a:bodyPr>
          <a:lstStyle/>
          <a:p>
            <a:r>
              <a:rPr lang="nl-NL" sz="1000" dirty="0">
                <a:solidFill>
                  <a:schemeClr val="tx1"/>
                </a:solidFill>
                <a:latin typeface="Verdana" panose="020B0604030504040204" pitchFamily="34" charset="0"/>
                <a:ea typeface="Verdana" panose="020B0604030504040204" pitchFamily="34" charset="0"/>
              </a:rPr>
              <a:t>QRC voor de verkeerskundige.</a:t>
            </a:r>
          </a:p>
          <a:p>
            <a:r>
              <a:rPr lang="nl-NL" sz="1000" i="1" dirty="0">
                <a:latin typeface="Verdana" panose="020B0604030504040204" pitchFamily="34" charset="0"/>
                <a:ea typeface="Verdana" panose="020B0604030504040204" pitchFamily="34" charset="0"/>
              </a:rPr>
              <a:t>versie </a:t>
            </a:r>
            <a:r>
              <a:rPr lang="nl-NL" sz="1000" i="1" dirty="0">
                <a:solidFill>
                  <a:schemeClr val="tx1"/>
                </a:solidFill>
                <a:latin typeface="Verdana" panose="020B0604030504040204" pitchFamily="34" charset="0"/>
                <a:ea typeface="Verdana" panose="020B0604030504040204" pitchFamily="34" charset="0"/>
              </a:rPr>
              <a:t>april </a:t>
            </a:r>
            <a:r>
              <a:rPr lang="nl-NL" sz="1000" i="1" dirty="0">
                <a:latin typeface="Verdana" panose="020B0604030504040204" pitchFamily="34" charset="0"/>
                <a:ea typeface="Verdana" panose="020B0604030504040204" pitchFamily="34" charset="0"/>
              </a:rPr>
              <a:t>2026</a:t>
            </a:r>
          </a:p>
        </p:txBody>
      </p:sp>
      <p:sp>
        <p:nvSpPr>
          <p:cNvPr id="37" name="Rectangle 20">
            <a:extLst>
              <a:ext uri="{FF2B5EF4-FFF2-40B4-BE49-F238E27FC236}">
                <a16:creationId xmlns:a16="http://schemas.microsoft.com/office/drawing/2014/main" id="{9E467720-47A2-4A06-9299-34113A90838B}"/>
              </a:ext>
            </a:extLst>
          </p:cNvPr>
          <p:cNvSpPr/>
          <p:nvPr/>
        </p:nvSpPr>
        <p:spPr>
          <a:xfrm>
            <a:off x="502218" y="1192022"/>
            <a:ext cx="4680000" cy="1382086"/>
          </a:xfrm>
          <a:prstGeom prst="rect">
            <a:avLst/>
          </a:prstGeom>
          <a:solidFill>
            <a:srgbClr val="D0E7F3"/>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tIns="90000" bIns="90000" rtlCol="0" anchor="ctr">
            <a:spAutoFit/>
          </a:bodyPr>
          <a:lstStyle/>
          <a:p>
            <a:r>
              <a:rPr lang="nl-NL" sz="1000" b="1" dirty="0">
                <a:solidFill>
                  <a:schemeClr val="tx1"/>
                </a:solidFill>
                <a:latin typeface="Verdana" panose="020B0604030504040204" pitchFamily="34" charset="0"/>
                <a:ea typeface="Verdana" panose="020B0604030504040204" pitchFamily="34" charset="0"/>
              </a:rPr>
              <a:t>WEGWERKZAAMHEDEN</a:t>
            </a:r>
          </a:p>
          <a:p>
            <a:r>
              <a:rPr lang="nl-NL" sz="1000" dirty="0">
                <a:solidFill>
                  <a:schemeClr val="tx1"/>
                </a:solidFill>
                <a:latin typeface="Verdana" panose="020B0604030504040204" pitchFamily="34" charset="0"/>
                <a:ea typeface="Verdana" panose="020B0604030504040204" pitchFamily="34" charset="0"/>
              </a:rPr>
              <a:t>Voor dit type werkzaamheden worden de volledige afsluitingen uit Melvin overgenomen. Alle afsluitingen die tegelijk beginnen en eindigen worden als een enkele stremming aangegeven. </a:t>
            </a:r>
          </a:p>
          <a:p>
            <a:r>
              <a:rPr lang="nl-NL" sz="1000" dirty="0">
                <a:solidFill>
                  <a:schemeClr val="tx1"/>
                </a:solidFill>
                <a:latin typeface="Verdana" panose="020B0604030504040204" pitchFamily="34" charset="0"/>
                <a:ea typeface="Verdana" panose="020B0604030504040204" pitchFamily="34" charset="0"/>
              </a:rPr>
              <a:t>Als er meerdere periodes zijn met volledige afsluitingen dan worden hiervoor meerdere oorzaaklocaties ingetekend, en opgevoerd in afzonderlijke schakelingen.</a:t>
            </a:r>
          </a:p>
          <a:p>
            <a:endParaRPr lang="nl-NL" sz="800" dirty="0">
              <a:solidFill>
                <a:schemeClr val="tx1"/>
              </a:solidFill>
              <a:latin typeface="Verdana" panose="020B0604030504040204" pitchFamily="34" charset="0"/>
              <a:ea typeface="Verdana" panose="020B0604030504040204" pitchFamily="34" charset="0"/>
            </a:endParaRPr>
          </a:p>
        </p:txBody>
      </p:sp>
      <p:sp>
        <p:nvSpPr>
          <p:cNvPr id="38" name="Rectangle 20">
            <a:extLst>
              <a:ext uri="{FF2B5EF4-FFF2-40B4-BE49-F238E27FC236}">
                <a16:creationId xmlns:a16="http://schemas.microsoft.com/office/drawing/2014/main" id="{9E467720-47A2-4A06-9299-34113A90838B}"/>
              </a:ext>
            </a:extLst>
          </p:cNvPr>
          <p:cNvSpPr/>
          <p:nvPr/>
        </p:nvSpPr>
        <p:spPr>
          <a:xfrm>
            <a:off x="502218" y="2816580"/>
            <a:ext cx="4680000" cy="612645"/>
          </a:xfrm>
          <a:prstGeom prst="rect">
            <a:avLst/>
          </a:prstGeom>
          <a:solidFill>
            <a:srgbClr val="D0E7F3"/>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tIns="90000" bIns="90000" rtlCol="0" anchor="ctr">
            <a:spAutoFit/>
          </a:bodyPr>
          <a:lstStyle/>
          <a:p>
            <a:r>
              <a:rPr lang="nl-NL" sz="1000" b="1" dirty="0">
                <a:solidFill>
                  <a:schemeClr val="tx1"/>
                </a:solidFill>
                <a:latin typeface="Verdana" panose="020B0604030504040204" pitchFamily="34" charset="0"/>
                <a:ea typeface="Verdana" panose="020B0604030504040204" pitchFamily="34" charset="0"/>
              </a:rPr>
              <a:t>EVENEMENTEN</a:t>
            </a:r>
          </a:p>
          <a:p>
            <a:r>
              <a:rPr lang="nl-NL" sz="1000" dirty="0">
                <a:solidFill>
                  <a:schemeClr val="tx1"/>
                </a:solidFill>
                <a:latin typeface="Verdana" panose="020B0604030504040204" pitchFamily="34" charset="0"/>
                <a:ea typeface="Verdana" panose="020B0604030504040204" pitchFamily="34" charset="0"/>
              </a:rPr>
              <a:t>Voor een evenement geldt hetzelfde als voor wegwerkzaamheden.</a:t>
            </a:r>
          </a:p>
          <a:p>
            <a:endParaRPr lang="nl-NL" sz="800" dirty="0">
              <a:solidFill>
                <a:schemeClr val="tx1"/>
              </a:solidFill>
              <a:latin typeface="Verdana" panose="020B0604030504040204" pitchFamily="34" charset="0"/>
              <a:ea typeface="Verdana" panose="020B0604030504040204" pitchFamily="34" charset="0"/>
            </a:endParaRPr>
          </a:p>
        </p:txBody>
      </p:sp>
      <p:sp>
        <p:nvSpPr>
          <p:cNvPr id="39" name="Rectangle 20">
            <a:extLst>
              <a:ext uri="{FF2B5EF4-FFF2-40B4-BE49-F238E27FC236}">
                <a16:creationId xmlns:a16="http://schemas.microsoft.com/office/drawing/2014/main" id="{9E467720-47A2-4A06-9299-34113A90838B}"/>
              </a:ext>
            </a:extLst>
          </p:cNvPr>
          <p:cNvSpPr/>
          <p:nvPr/>
        </p:nvSpPr>
        <p:spPr>
          <a:xfrm>
            <a:off x="502218" y="3671697"/>
            <a:ext cx="4680000" cy="1074310"/>
          </a:xfrm>
          <a:prstGeom prst="rect">
            <a:avLst/>
          </a:prstGeom>
          <a:solidFill>
            <a:srgbClr val="D0E7F3"/>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tIns="90000" bIns="90000" rtlCol="0" anchor="ctr">
            <a:spAutoFit/>
          </a:bodyPr>
          <a:lstStyle/>
          <a:p>
            <a:r>
              <a:rPr lang="nl-NL" sz="1000" b="1" dirty="0">
                <a:solidFill>
                  <a:schemeClr val="tx1"/>
                </a:solidFill>
                <a:latin typeface="Verdana" panose="020B0604030504040204" pitchFamily="34" charset="0"/>
                <a:ea typeface="Verdana" panose="020B0604030504040204" pitchFamily="34" charset="0"/>
              </a:rPr>
              <a:t>WEERSOMSTANDIGHEDEN</a:t>
            </a:r>
          </a:p>
          <a:p>
            <a:r>
              <a:rPr lang="nl-NL" sz="1000" dirty="0">
                <a:solidFill>
                  <a:schemeClr val="tx1"/>
                </a:solidFill>
                <a:latin typeface="Verdana" panose="020B0604030504040204" pitchFamily="34" charset="0"/>
                <a:ea typeface="Verdana" panose="020B0604030504040204" pitchFamily="34" charset="0"/>
              </a:rPr>
              <a:t>Voor afgesloten wegen door weersomstandigheden wordt de volledige afsluiting als een enkele oorzaaklocatie ingevoerd. Dus ook als deze uit meerdere losse locaties bestaat die tegelijk worden afgesloten. </a:t>
            </a:r>
          </a:p>
          <a:p>
            <a:endParaRPr lang="nl-NL" sz="800" dirty="0">
              <a:solidFill>
                <a:schemeClr val="tx1"/>
              </a:solidFill>
              <a:latin typeface="Verdana" panose="020B0604030504040204" pitchFamily="34" charset="0"/>
              <a:ea typeface="Verdana" panose="020B0604030504040204" pitchFamily="34" charset="0"/>
            </a:endParaRPr>
          </a:p>
        </p:txBody>
      </p:sp>
      <p:sp>
        <p:nvSpPr>
          <p:cNvPr id="41" name="Rectangle 20">
            <a:extLst>
              <a:ext uri="{FF2B5EF4-FFF2-40B4-BE49-F238E27FC236}">
                <a16:creationId xmlns:a16="http://schemas.microsoft.com/office/drawing/2014/main" id="{9E467720-47A2-4A06-9299-34113A90838B}"/>
              </a:ext>
            </a:extLst>
          </p:cNvPr>
          <p:cNvSpPr/>
          <p:nvPr/>
        </p:nvSpPr>
        <p:spPr>
          <a:xfrm>
            <a:off x="5464742" y="1195715"/>
            <a:ext cx="4680000" cy="6029513"/>
          </a:xfrm>
          <a:prstGeom prst="rect">
            <a:avLst/>
          </a:prstGeom>
          <a:solidFill>
            <a:srgbClr val="D0E7F3"/>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tIns="90000" bIns="90000" rtlCol="0" anchor="ctr">
            <a:spAutoFit/>
          </a:bodyPr>
          <a:lstStyle/>
          <a:p>
            <a:r>
              <a:rPr lang="nl-NL" sz="1000" b="1" dirty="0">
                <a:solidFill>
                  <a:schemeClr val="tx1"/>
                </a:solidFill>
                <a:latin typeface="Verdana" panose="020B0604030504040204" pitchFamily="34" charset="0"/>
                <a:ea typeface="Verdana" panose="020B0604030504040204" pitchFamily="34" charset="0"/>
              </a:rPr>
              <a:t>CALAMITEITEN</a:t>
            </a:r>
          </a:p>
          <a:p>
            <a:r>
              <a:rPr lang="nl-NL" sz="1000" dirty="0">
                <a:solidFill>
                  <a:schemeClr val="tx1"/>
                </a:solidFill>
                <a:latin typeface="Verdana" panose="020B0604030504040204" pitchFamily="34" charset="0"/>
                <a:ea typeface="Verdana" panose="020B0604030504040204" pitchFamily="34" charset="0"/>
              </a:rPr>
              <a:t>Voor calamiteiten wordt het RVM-netwerk ingedeeld in afzonderlijke oorzaaklocaties. Voor Rijkswegen, Provinciale wegen en Stedelijk wegen gelden hiervoor verschillende uitgangspunten. </a:t>
            </a:r>
          </a:p>
          <a:p>
            <a:endParaRPr lang="nl-NL" sz="1000" dirty="0">
              <a:solidFill>
                <a:schemeClr val="tx1"/>
              </a:solidFill>
              <a:latin typeface="Verdana" panose="020B0604030504040204" pitchFamily="34" charset="0"/>
              <a:ea typeface="Verdana" panose="020B0604030504040204" pitchFamily="34" charset="0"/>
            </a:endParaRPr>
          </a:p>
          <a:p>
            <a:r>
              <a:rPr lang="nl-NL" sz="1000" b="1" dirty="0">
                <a:solidFill>
                  <a:srgbClr val="E65A1A"/>
                </a:solidFill>
                <a:latin typeface="Verdana" panose="020B0604030504040204" pitchFamily="34" charset="0"/>
                <a:ea typeface="Verdana" panose="020B0604030504040204" pitchFamily="34" charset="0"/>
              </a:rPr>
              <a:t>Calamiteiten op Rijkswegen</a:t>
            </a:r>
            <a:r>
              <a:rPr lang="nl-NL" sz="1000" dirty="0">
                <a:solidFill>
                  <a:schemeClr val="tx1"/>
                </a:solidFill>
                <a:latin typeface="Verdana" panose="020B0604030504040204" pitchFamily="34" charset="0"/>
                <a:ea typeface="Verdana" panose="020B0604030504040204" pitchFamily="34" charset="0"/>
              </a:rPr>
              <a:t>.</a:t>
            </a:r>
          </a:p>
          <a:p>
            <a:r>
              <a:rPr lang="nl-NL" sz="1000" dirty="0">
                <a:solidFill>
                  <a:schemeClr val="tx1"/>
                </a:solidFill>
                <a:latin typeface="Verdana" panose="020B0604030504040204" pitchFamily="34" charset="0"/>
                <a:ea typeface="Verdana" panose="020B0604030504040204" pitchFamily="34" charset="0"/>
              </a:rPr>
              <a:t>Op snelwegen en N-wegen worden de oorzaaklocaties ingedeeld van toe- of afrit tot volgende toe- of afrit. </a:t>
            </a:r>
          </a:p>
          <a:p>
            <a:r>
              <a:rPr lang="nl-NL" sz="1000" dirty="0">
                <a:solidFill>
                  <a:schemeClr val="tx1"/>
                </a:solidFill>
                <a:latin typeface="Verdana" panose="020B0604030504040204" pitchFamily="34" charset="0"/>
                <a:ea typeface="Verdana" panose="020B0604030504040204" pitchFamily="34" charset="0"/>
              </a:rPr>
              <a:t>Op knooppunten worden ook de verbindingsbogen afzonderlijk aangemerkt als oorzaaklocatie.</a:t>
            </a:r>
          </a:p>
          <a:p>
            <a:endParaRPr lang="nl-NL" sz="1000" b="1" dirty="0">
              <a:solidFill>
                <a:srgbClr val="E65A1A"/>
              </a:solidFill>
              <a:latin typeface="Verdana" panose="020B0604030504040204" pitchFamily="34" charset="0"/>
              <a:ea typeface="Verdana" panose="020B0604030504040204" pitchFamily="34" charset="0"/>
            </a:endParaRPr>
          </a:p>
          <a:p>
            <a:r>
              <a:rPr lang="nl-NL" sz="1000" b="1" dirty="0">
                <a:solidFill>
                  <a:srgbClr val="E65A1A"/>
                </a:solidFill>
                <a:latin typeface="Verdana" panose="020B0604030504040204" pitchFamily="34" charset="0"/>
                <a:ea typeface="Verdana" panose="020B0604030504040204" pitchFamily="34" charset="0"/>
              </a:rPr>
              <a:t>Calamiteiten op Provinciale wegen</a:t>
            </a:r>
          </a:p>
          <a:p>
            <a:pPr marL="171450" indent="-171450">
              <a:buFont typeface="Arial" panose="020B0604020202020204" pitchFamily="34" charset="0"/>
              <a:buChar char="•"/>
            </a:pPr>
            <a:r>
              <a:rPr lang="nl-NL" sz="1000" dirty="0">
                <a:solidFill>
                  <a:schemeClr val="tx1"/>
                </a:solidFill>
                <a:latin typeface="Verdana" panose="020B0604030504040204" pitchFamily="34" charset="0"/>
                <a:ea typeface="Verdana" panose="020B0604030504040204" pitchFamily="34" charset="0"/>
              </a:rPr>
              <a:t>Een oorzaaklocatie mag een keuzepunt in het RVM-netwerk niet oversteken, tenzij er op het gehele wegvak geen andere kruispunten en/of t-splitsingen zijn.</a:t>
            </a:r>
          </a:p>
          <a:p>
            <a:pPr marL="171450" indent="-171450">
              <a:buFont typeface="Arial" panose="020B0604020202020204" pitchFamily="34" charset="0"/>
              <a:buChar char="•"/>
            </a:pPr>
            <a:r>
              <a:rPr lang="nl-NL" sz="1000" dirty="0">
                <a:solidFill>
                  <a:schemeClr val="tx1"/>
                </a:solidFill>
                <a:latin typeface="Verdana" panose="020B0604030504040204" pitchFamily="34" charset="0"/>
                <a:ea typeface="Verdana" panose="020B0604030504040204" pitchFamily="34" charset="0"/>
              </a:rPr>
              <a:t>Oorzaaklocaties hebben een maximale lengte van 1000m.</a:t>
            </a:r>
          </a:p>
          <a:p>
            <a:pPr marL="171450" indent="-171450">
              <a:buFont typeface="Arial" panose="020B0604020202020204" pitchFamily="34" charset="0"/>
              <a:buChar char="•"/>
            </a:pPr>
            <a:r>
              <a:rPr lang="nl-NL" sz="1000" dirty="0">
                <a:solidFill>
                  <a:schemeClr val="tx1"/>
                </a:solidFill>
                <a:latin typeface="Verdana" panose="020B0604030504040204" pitchFamily="34" charset="0"/>
                <a:ea typeface="Verdana" panose="020B0604030504040204" pitchFamily="34" charset="0"/>
              </a:rPr>
              <a:t>Oorzaaklocaties beginnen en eindigen: </a:t>
            </a:r>
          </a:p>
          <a:p>
            <a:pPr marL="628650" lvl="1" indent="-171450">
              <a:buFont typeface="Arial" panose="020B0604020202020204" pitchFamily="34" charset="0"/>
              <a:buChar char="•"/>
            </a:pPr>
            <a:r>
              <a:rPr lang="nl-NL" sz="1000" dirty="0">
                <a:solidFill>
                  <a:schemeClr val="tx1"/>
                </a:solidFill>
                <a:latin typeface="Verdana" panose="020B0604030504040204" pitchFamily="34" charset="0"/>
                <a:ea typeface="Verdana" panose="020B0604030504040204" pitchFamily="34" charset="0"/>
              </a:rPr>
              <a:t>op de grotere kruispunten in het wegennet (meestal VRI of rotonde)</a:t>
            </a:r>
          </a:p>
          <a:p>
            <a:pPr marL="628650" lvl="1" indent="-171450">
              <a:buFont typeface="Arial" panose="020B0604020202020204" pitchFamily="34" charset="0"/>
              <a:buChar char="•"/>
            </a:pPr>
            <a:r>
              <a:rPr lang="nl-NL" sz="1000" dirty="0">
                <a:solidFill>
                  <a:schemeClr val="tx1"/>
                </a:solidFill>
                <a:latin typeface="Verdana" panose="020B0604030504040204" pitchFamily="34" charset="0"/>
                <a:ea typeface="Verdana" panose="020B0604030504040204" pitchFamily="34" charset="0"/>
              </a:rPr>
              <a:t>op de kleinere kruispunten en zijwegen (niet RVM) als deze niet beschikbaar zijn</a:t>
            </a:r>
          </a:p>
          <a:p>
            <a:pPr marL="628650" lvl="1" indent="-171450">
              <a:buFont typeface="Arial" panose="020B0604020202020204" pitchFamily="34" charset="0"/>
              <a:buChar char="•"/>
            </a:pPr>
            <a:endParaRPr lang="nl-NL" sz="1000" dirty="0">
              <a:solidFill>
                <a:schemeClr val="tx1"/>
              </a:solidFill>
              <a:latin typeface="Verdana" panose="020B0604030504040204" pitchFamily="34" charset="0"/>
              <a:ea typeface="Verdana" panose="020B0604030504040204" pitchFamily="34" charset="0"/>
            </a:endParaRPr>
          </a:p>
          <a:p>
            <a:r>
              <a:rPr lang="nl-NL" sz="1000" b="1" dirty="0">
                <a:solidFill>
                  <a:srgbClr val="E65A1A"/>
                </a:solidFill>
                <a:latin typeface="Verdana" panose="020B0604030504040204" pitchFamily="34" charset="0"/>
                <a:ea typeface="Verdana" panose="020B0604030504040204" pitchFamily="34" charset="0"/>
              </a:rPr>
              <a:t>Calamiteiten op stedelijke wegen</a:t>
            </a:r>
          </a:p>
          <a:p>
            <a:pPr marL="171450" indent="-171450">
              <a:buFont typeface="Arial" panose="020B0604020202020204" pitchFamily="34" charset="0"/>
              <a:buChar char="•"/>
            </a:pPr>
            <a:r>
              <a:rPr lang="nl-NL" sz="1000" dirty="0">
                <a:solidFill>
                  <a:schemeClr val="tx1"/>
                </a:solidFill>
                <a:latin typeface="Verdana" panose="020B0604030504040204" pitchFamily="34" charset="0"/>
                <a:ea typeface="Verdana" panose="020B0604030504040204" pitchFamily="34" charset="0"/>
              </a:rPr>
              <a:t>Op stedelijke wegen gelden dezelfde regels als op provinciale wegen. </a:t>
            </a:r>
          </a:p>
          <a:p>
            <a:pPr marL="171450" indent="-171450">
              <a:buFont typeface="Arial" panose="020B0604020202020204" pitchFamily="34" charset="0"/>
              <a:buChar char="•"/>
            </a:pPr>
            <a:r>
              <a:rPr lang="nl-NL" sz="1000" dirty="0">
                <a:solidFill>
                  <a:schemeClr val="tx1"/>
                </a:solidFill>
                <a:latin typeface="Verdana" panose="020B0604030504040204" pitchFamily="34" charset="0"/>
                <a:ea typeface="Verdana" panose="020B0604030504040204" pitchFamily="34" charset="0"/>
              </a:rPr>
              <a:t>De maximale lengte van een oorzaaklocatie is hier echter 500m.</a:t>
            </a:r>
          </a:p>
          <a:p>
            <a:endParaRPr lang="nl-NL" sz="1000" dirty="0">
              <a:solidFill>
                <a:schemeClr val="tx1"/>
              </a:solidFill>
              <a:latin typeface="Verdana" panose="020B0604030504040204" pitchFamily="34" charset="0"/>
              <a:ea typeface="Verdana" panose="020B0604030504040204" pitchFamily="34" charset="0"/>
            </a:endParaRPr>
          </a:p>
          <a:p>
            <a:r>
              <a:rPr lang="nl-NL" sz="1000" b="1" dirty="0">
                <a:solidFill>
                  <a:srgbClr val="E65A1A"/>
                </a:solidFill>
                <a:latin typeface="Verdana" panose="020B0604030504040204" pitchFamily="34" charset="0"/>
                <a:ea typeface="Verdana" panose="020B0604030504040204" pitchFamily="34" charset="0"/>
              </a:rPr>
              <a:t>Calamiteiten op kruispunten (ongeregeld en ongeregeld)</a:t>
            </a:r>
          </a:p>
          <a:p>
            <a:pPr marL="171450" indent="-171450">
              <a:buFont typeface="Arial" panose="020B0604020202020204" pitchFamily="34" charset="0"/>
              <a:buChar char="•"/>
            </a:pPr>
            <a:r>
              <a:rPr lang="nl-NL" sz="1000" dirty="0">
                <a:solidFill>
                  <a:schemeClr val="tx1"/>
                </a:solidFill>
                <a:latin typeface="Verdana" panose="020B0604030504040204" pitchFamily="34" charset="0"/>
                <a:ea typeface="Verdana" panose="020B0604030504040204" pitchFamily="34" charset="0"/>
              </a:rPr>
              <a:t>Als een kruispunt een begin- of eindpunt van een oorzaaklocatie     is,</a:t>
            </a:r>
          </a:p>
          <a:p>
            <a:pPr marL="628650" lvl="1" indent="-171450">
              <a:buFont typeface="Arial" panose="020B0604020202020204" pitchFamily="34" charset="0"/>
              <a:buChar char="•"/>
            </a:pPr>
            <a:r>
              <a:rPr lang="nl-NL" sz="1000" dirty="0">
                <a:solidFill>
                  <a:schemeClr val="tx1"/>
                </a:solidFill>
                <a:latin typeface="Verdana" panose="020B0604030504040204" pitchFamily="34" charset="0"/>
                <a:ea typeface="Verdana" panose="020B0604030504040204" pitchFamily="34" charset="0"/>
              </a:rPr>
              <a:t>dan worden alle toevoerende wegvakken als oorzaaklocatie aangeduid.</a:t>
            </a:r>
          </a:p>
          <a:p>
            <a:pPr indent="-171450">
              <a:buFont typeface="Arial" panose="020B0604020202020204" pitchFamily="34" charset="0"/>
              <a:buChar char="•"/>
            </a:pPr>
            <a:r>
              <a:rPr lang="nl-NL" sz="1000" dirty="0">
                <a:solidFill>
                  <a:schemeClr val="tx1"/>
                </a:solidFill>
                <a:latin typeface="Verdana" panose="020B0604030504040204" pitchFamily="34" charset="0"/>
                <a:ea typeface="Verdana" panose="020B0604030504040204" pitchFamily="34" charset="0"/>
              </a:rPr>
              <a:t>Als een kruispunt halverwege een oorzaaklocatie ligt,</a:t>
            </a:r>
          </a:p>
          <a:p>
            <a:pPr marL="628650" lvl="1" indent="-171450">
              <a:buFont typeface="Arial" panose="020B0604020202020204" pitchFamily="34" charset="0"/>
              <a:buChar char="•"/>
            </a:pPr>
            <a:r>
              <a:rPr lang="nl-NL" sz="1000" dirty="0">
                <a:solidFill>
                  <a:schemeClr val="tx1"/>
                </a:solidFill>
                <a:latin typeface="Verdana" panose="020B0604030504040204" pitchFamily="34" charset="0"/>
                <a:ea typeface="Verdana" panose="020B0604030504040204" pitchFamily="34" charset="0"/>
              </a:rPr>
              <a:t>dan worden de oorzaaklocaties waarbinnen het kruispunt valt als gestremd aangeduid.</a:t>
            </a:r>
          </a:p>
          <a:p>
            <a:endParaRPr lang="nl-NL" sz="1000" b="1" dirty="0">
              <a:solidFill>
                <a:srgbClr val="E65A1A"/>
              </a:solidFill>
              <a:latin typeface="Verdana" panose="020B0604030504040204" pitchFamily="34" charset="0"/>
              <a:ea typeface="Verdana" panose="020B0604030504040204" pitchFamily="34" charset="0"/>
            </a:endParaRPr>
          </a:p>
          <a:p>
            <a:r>
              <a:rPr lang="nl-NL" sz="1000" b="1" dirty="0">
                <a:solidFill>
                  <a:srgbClr val="E65A1A"/>
                </a:solidFill>
                <a:latin typeface="Verdana" panose="020B0604030504040204" pitchFamily="34" charset="0"/>
                <a:ea typeface="Verdana" panose="020B0604030504040204" pitchFamily="34" charset="0"/>
              </a:rPr>
              <a:t>Calamiteiten in tunnelbuizen</a:t>
            </a:r>
          </a:p>
          <a:p>
            <a:pPr indent="-171450">
              <a:buFont typeface="Arial" panose="020B0604020202020204" pitchFamily="34" charset="0"/>
              <a:buChar char="•"/>
            </a:pPr>
            <a:r>
              <a:rPr lang="nl-NL" sz="1000" dirty="0">
                <a:solidFill>
                  <a:schemeClr val="tx1"/>
                </a:solidFill>
                <a:latin typeface="Verdana" panose="020B0604030504040204" pitchFamily="34" charset="0"/>
                <a:ea typeface="Verdana" panose="020B0604030504040204" pitchFamily="34" charset="0"/>
              </a:rPr>
              <a:t>1 oorzaaklocatie per tunnelbuis, verder als bovenstaand.</a:t>
            </a:r>
            <a:endParaRPr lang="nl-NL" sz="800" dirty="0">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489280836"/>
      </p:ext>
    </p:extLst>
  </p:cSld>
  <p:clrMapOvr>
    <a:masterClrMapping/>
  </p:clrMapOvr>
</p:sld>
</file>

<file path=ppt/theme/theme1.xml><?xml version="1.0" encoding="utf-8"?>
<a:theme xmlns:a="http://schemas.openxmlformats.org/drawingml/2006/main" name="Kantoorthema">
  <a:themeElements>
    <a:clrScheme name="Kantoorth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th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913E412C15C7D4B92D2E1A128886BA9" ma:contentTypeVersion="18" ma:contentTypeDescription="Een nieuw document maken." ma:contentTypeScope="" ma:versionID="434c71f715c5b939855547a20f129257">
  <xsd:schema xmlns:xsd="http://www.w3.org/2001/XMLSchema" xmlns:xs="http://www.w3.org/2001/XMLSchema" xmlns:p="http://schemas.microsoft.com/office/2006/metadata/properties" xmlns:ns2="eec0b43e-ae77-450c-b88d-1c7256beeaa6" xmlns:ns3="be4ec37d-e72f-4067-a013-f16c87c7dbd8" targetNamespace="http://schemas.microsoft.com/office/2006/metadata/properties" ma:root="true" ma:fieldsID="97a026df7f4baf8e69df23ac8ed02eff" ns2:_="" ns3:_="">
    <xsd:import namespace="eec0b43e-ae77-450c-b88d-1c7256beeaa6"/>
    <xsd:import namespace="be4ec37d-e72f-4067-a013-f16c87c7dbd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AutoKeyPoints" minOccurs="0"/>
                <xsd:element ref="ns3:MediaServiceKeyPoints" minOccurs="0"/>
                <xsd:element ref="ns3:MediaServiceLocation"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ec0b43e-ae77-450c-b88d-1c7256beeaa6" elementFormDefault="qualified">
    <xsd:import namespace="http://schemas.microsoft.com/office/2006/documentManagement/types"/>
    <xsd:import namespace="http://schemas.microsoft.com/office/infopath/2007/PartnerControls"/>
    <xsd:element name="SharedWithUsers" ma:index="8"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internalName="SharedWithDetails" ma:readOnly="true">
      <xsd:simpleType>
        <xsd:restriction base="dms:Note">
          <xsd:maxLength value="255"/>
        </xsd:restriction>
      </xsd:simpleType>
    </xsd:element>
    <xsd:element name="TaxCatchAll" ma:index="23" nillable="true" ma:displayName="Taxonomy Catch All Column" ma:hidden="true" ma:list="{06bc7434-4e66-46bb-9cea-01644b95ee0a}" ma:internalName="TaxCatchAll" ma:showField="CatchAllData" ma:web="eec0b43e-ae77-450c-b88d-1c7256beeaa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e4ec37d-e72f-4067-a013-f16c87c7dbd8"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Afbeeldingtags" ma:readOnly="false" ma:fieldId="{5cf76f15-5ced-4ddc-b409-7134ff3c332f}" ma:taxonomyMulti="true" ma:sspId="ea7ad16d-adc3-4b64-8bb5-90cd130c708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e4ec37d-e72f-4067-a013-f16c87c7dbd8">
      <Terms xmlns="http://schemas.microsoft.com/office/infopath/2007/PartnerControls"/>
    </lcf76f155ced4ddcb4097134ff3c332f>
    <TaxCatchAll xmlns="eec0b43e-ae77-450c-b88d-1c7256beeaa6" xsi:nil="true"/>
  </documentManagement>
</p:properties>
</file>

<file path=customXml/itemProps1.xml><?xml version="1.0" encoding="utf-8"?>
<ds:datastoreItem xmlns:ds="http://schemas.openxmlformats.org/officeDocument/2006/customXml" ds:itemID="{F6D5526F-5EB1-447D-B196-A58CECC4899A}">
  <ds:schemaRefs>
    <ds:schemaRef ds:uri="http://schemas.microsoft.com/sharepoint/v3/contenttype/forms"/>
  </ds:schemaRefs>
</ds:datastoreItem>
</file>

<file path=customXml/itemProps2.xml><?xml version="1.0" encoding="utf-8"?>
<ds:datastoreItem xmlns:ds="http://schemas.openxmlformats.org/officeDocument/2006/customXml" ds:itemID="{A3E11A21-6ED7-47A8-8AC9-659AFB3848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ec0b43e-ae77-450c-b88d-1c7256beeaa6"/>
    <ds:schemaRef ds:uri="be4ec37d-e72f-4067-a013-f16c87c7dbd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5552D0A-5357-453E-BCF2-556BC3D0A3A2}">
  <ds:schemaRefs>
    <ds:schemaRef ds:uri="http://purl.org/dc/elements/1.1/"/>
    <ds:schemaRef ds:uri="http://schemas.microsoft.com/office/infopath/2007/PartnerControls"/>
    <ds:schemaRef ds:uri="http://purl.org/dc/terms/"/>
    <ds:schemaRef ds:uri="http://schemas.microsoft.com/office/2006/metadata/properties"/>
    <ds:schemaRef ds:uri="http://schemas.microsoft.com/office/2006/documentManagement/types"/>
    <ds:schemaRef ds:uri="http://schemas.openxmlformats.org/package/2006/metadata/core-properties"/>
    <ds:schemaRef ds:uri="eec0b43e-ae77-450c-b88d-1c7256beeaa6"/>
    <ds:schemaRef ds:uri="be4ec37d-e72f-4067-a013-f16c87c7dbd8"/>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1424</TotalTime>
  <Words>1696</Words>
  <Application>Microsoft Office PowerPoint</Application>
  <PresentationFormat>Aangepast</PresentationFormat>
  <Paragraphs>136</Paragraphs>
  <Slides>6</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6</vt:i4>
      </vt:variant>
    </vt:vector>
  </HeadingPairs>
  <TitlesOfParts>
    <vt:vector size="11" baseType="lpstr">
      <vt:lpstr>Arial</vt:lpstr>
      <vt:lpstr>Calibri</vt:lpstr>
      <vt:lpstr>Calibri Light</vt:lpstr>
      <vt:lpstr>Verdana</vt:lpstr>
      <vt:lpstr>Kantoorthema</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Marleen Volman</dc:creator>
  <cp:lastModifiedBy>Houba, Jeroen (NDW)</cp:lastModifiedBy>
  <cp:revision>230</cp:revision>
  <cp:lastPrinted>2022-03-28T12:41:08Z</cp:lastPrinted>
  <dcterms:created xsi:type="dcterms:W3CDTF">2022-02-09T07:43:45Z</dcterms:created>
  <dcterms:modified xsi:type="dcterms:W3CDTF">2026-04-30T06:45:23Z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0x010100E913E412C15C7D4B92D2E1A128886BA9</vt:lpwstr>
  </property>
  <property fmtid="{D5CDD505-2E9C-101B-9397-08002B2CF9AE}" pid="3" name="MediaServiceImageTags">
    <vt:lpwstr/>
  </property>
</Properties>
</file>